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media1.mp4" ContentType="video/unknown"/>
  <Override PartName="/ppt/media/image3.jpeg" ContentType="image/jpeg"/>
  <Override PartName="/ppt/media/image4.jpeg" ContentType="image/jpeg"/>
  <Override PartName="/ppt/notesSlides/notesSlide1.xml" ContentType="application/vnd.openxmlformats-officedocument.presentationml.notesSlide+xml"/>
  <Override PartName="/ppt/media/image5.jpeg" ContentType="image/jpeg"/>
  <Override PartName="/ppt/media/image6.jpeg" ContentType="image/jpeg"/>
  <Override PartName="/ppt/notesSlides/notesSlide2.xml" ContentType="application/vnd.openxmlformats-officedocument.presentationml.notesSlide+xml"/>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Dragnets - Automated, passive</a:t>
            </a:r>
          </a:p>
          <a:p>
            <a:pPr/>
            <a:r>
              <a:t>These are threats that affect large groups of people automatically, without anyone specifically targeting you.</a:t>
            </a:r>
          </a:p>
          <a:p>
            <a:pPr/>
            <a:r>
              <a:t>Data Collection &amp; Tracking — Companies like Google, Facebook, and your phone's manufacturer collect information about what you do online and on your device. They track which websites you visit, what you search for, and what you buy. This data is valuable and gets sold to advertisers.</a:t>
            </a:r>
          </a:p>
          <a:p>
            <a:pPr/>
            <a:r>
              <a:t>Mass Surveillance — Governments and law enforcement use cameras, license plate readers, and phone tracking to monitor public spaces and movements. Your phone company also knows where your phone is at all times based on which cell towers it connects to.</a:t>
            </a:r>
          </a:p>
          <a:p>
            <a:pPr/>
            <a:r>
              <a:t>Network Traffic — When you use WiFi or mobile data, the companies providing that connection can see what you're doing online (unless it's encrypted). Public WiFi especially is risky because anyone on that network could potentially see your activity.</a:t>
            </a:r>
          </a:p>
          <a:p>
            <a:pPr/>
            <a:r>
              <a:t>Malware (broadly applied) — Bad actors create viruses and malicious software that spreads to many devices at once, stealing passwords, financial information, or personal data.</a:t>
            </a:r>
          </a:p>
          <a:p>
            <a:pPr/>
            <a:r>
              <a:t>This data often gets sold and combined with information from other sources to build detailed profiles about you.</a:t>
            </a:r>
          </a:p>
          <a:p>
            <a:pPr/>
          </a:p>
          <a:p>
            <a:pPr/>
            <a:r>
              <a:t>Targeted - Personalized, expensive</a:t>
            </a:r>
          </a:p>
          <a:p>
            <a:pPr/>
            <a:r>
              <a:t>These are threats aimed at a specific person. They require more resources and effort, so they're typically used by governments, large criminal organizations, or well-funded adversaries.</a:t>
            </a:r>
          </a:p>
          <a:p>
            <a:pPr/>
            <a:r>
              <a:t>Malware - high-complexity vulnerabilities — Attackers find sophisticated weaknesses in software that most people don't know about, then create custom malware to exploit those weaknesses on that person's device. This malware can secretly access their messages, location, camera, or microphone.</a:t>
            </a:r>
          </a:p>
          <a:p>
            <a:pPr/>
            <a:r>
              <a:t>Hardware tampering — If someone has physical access to your device, they can install tracking devices or modify the hardware itself to spy on you.</a:t>
            </a:r>
          </a:p>
          <a:p>
            <a:pPr/>
            <a:r>
              <a:t>Stingrays (fake cell towers) — Law enforcement and some governments use devices that trick your phone into connecting to a fake cell tower. Once connected, they can see your location, intercept your calls and texts, or force your phone to reveal information.</a:t>
            </a:r>
          </a:p>
          <a:p>
            <a:pPr/>
            <a:r>
              <a:t>Impersonation, Spear Phishing — Attackers research a specific person and create convincing fake messages or communications pretending to be someone they trust—a colleague, friend, or organization. The goal is to trick them into revealing passwords or downloading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Dragnets - Automated, passive</a:t>
            </a:r>
          </a:p>
          <a:p>
            <a:pPr/>
            <a:r>
              <a:t>These are threats that affect large groups of people automatically, without anyone specifically targeting you.</a:t>
            </a:r>
          </a:p>
          <a:p>
            <a:pPr/>
            <a:r>
              <a:t>Data Collection &amp; Tracking — Companies like Google, Facebook, and your phone's manufacturer collect information about what you do online and on your device. They track which websites you visit, what you search for, and what you buy. This data is valuable and gets sold to advertisers.</a:t>
            </a:r>
          </a:p>
          <a:p>
            <a:pPr/>
            <a:r>
              <a:t>Mass Surveillance — Governments and law enforcement use cameras, license plate readers, and phone tracking to monitor public spaces and movements. Your phone company also knows where your phone is at all times based on which cell towers it connects to.</a:t>
            </a:r>
          </a:p>
          <a:p>
            <a:pPr/>
            <a:r>
              <a:t>Network Traffic — When you use WiFi or mobile data, the companies providing that connection can see what you're doing online (unless it's encrypted). Public WiFi especially is risky because anyone on that network could potentially see your activity.</a:t>
            </a:r>
          </a:p>
          <a:p>
            <a:pPr/>
            <a:r>
              <a:t>Malware (broadly applied) — Bad actors create viruses and malicious software that spreads to many devices at once, stealing passwords, financial information, or personal data.</a:t>
            </a:r>
          </a:p>
          <a:p>
            <a:pPr/>
            <a:r>
              <a:t>This data often gets sold and combined with information from other sources to build detailed profiles about you.</a:t>
            </a:r>
          </a:p>
          <a:p>
            <a:pPr/>
          </a:p>
          <a:p>
            <a:pPr/>
            <a:r>
              <a:t>Targeted - Personalized, expensive</a:t>
            </a:r>
          </a:p>
          <a:p>
            <a:pPr/>
            <a:r>
              <a:t>These are threats aimed at a specific person. They require more resources and effort, so they're typically used by governments, large criminal organizations, or well-funded adversaries.</a:t>
            </a:r>
          </a:p>
          <a:p>
            <a:pPr/>
            <a:r>
              <a:t>Malware - high-complexity vulnerabilities — Attackers find sophisticated weaknesses in software that most people don't know about, then create custom malware to exploit those weaknesses on that person's device. This malware can secretly access their messages, location, camera, or microphone.</a:t>
            </a:r>
          </a:p>
          <a:p>
            <a:pPr/>
            <a:r>
              <a:t>Hardware tampering — If someone has physical access to your device, they can install tracking devices or modify the hardware itself to spy on you.</a:t>
            </a:r>
          </a:p>
          <a:p>
            <a:pPr/>
            <a:r>
              <a:t>Stingrays (fake cell towers) — Law enforcement and some governments use devices that trick your phone into connecting to a fake cell tower. Once connected, they can see your location, intercept your calls and texts, or force your phone to reveal information.</a:t>
            </a:r>
          </a:p>
          <a:p>
            <a:pPr/>
            <a:r>
              <a:t>Impersonation, Spear Phishing — Attackers research a specific person and create convincing fake messages or communications pretending to be someone they trust—a colleague, friend, or organization. The goal is to trick them into revealing passwords or downloading malware.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370012" y="577453"/>
            <a:ext cx="7315201" cy="12513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5103812" y="1828800"/>
            <a:ext cx="3581401" cy="33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94581" y="4643112"/>
            <a:ext cx="258621" cy="248301"/>
          </a:xfrm>
          <a:prstGeom prst="rect">
            <a:avLst/>
          </a:prstGeom>
          <a:ln w="12700">
            <a:miter lim="400000"/>
          </a:ln>
        </p:spPr>
        <p:txBody>
          <a:bodyPr wrap="none" lIns="45718" tIns="45718" rIns="45718" bIns="45718"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20" name="Shape 0"/>
          <p:cNvSpPr/>
          <p:nvPr/>
        </p:nvSpPr>
        <p:spPr>
          <a:xfrm>
            <a:off x="0" y="4640579"/>
            <a:ext cx="9144000" cy="502920"/>
          </a:xfrm>
          <a:prstGeom prst="rect">
            <a:avLst/>
          </a:prstGeom>
          <a:solidFill>
            <a:srgbClr val="2BAE8C"/>
          </a:solidFill>
          <a:ln w="12700">
            <a:solidFill>
              <a:srgbClr val="2BAE8C"/>
            </a:solidFill>
          </a:ln>
        </p:spPr>
        <p:txBody>
          <a:bodyPr lIns="45718" tIns="45718" rIns="45718" bIns="45718"/>
          <a:lstStyle/>
          <a:p>
            <a:pPr/>
          </a:p>
        </p:txBody>
      </p:sp>
      <p:sp>
        <p:nvSpPr>
          <p:cNvPr id="21" name="Text 1"/>
          <p:cNvSpPr txBox="1"/>
          <p:nvPr/>
        </p:nvSpPr>
        <p:spPr>
          <a:xfrm>
            <a:off x="594360" y="1273026"/>
            <a:ext cx="7955279" cy="7457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5200">
                <a:solidFill>
                  <a:srgbClr val="FFFFFF"/>
                </a:solidFill>
              </a:defRPr>
            </a:lvl1pPr>
          </a:lstStyle>
          <a:p>
            <a:pPr/>
            <a:r>
              <a:t>Staying Safe Online</a:t>
            </a:r>
          </a:p>
        </p:txBody>
      </p:sp>
      <p:sp>
        <p:nvSpPr>
          <p:cNvPr id="22" name="Text 2"/>
          <p:cNvSpPr txBox="1"/>
          <p:nvPr/>
        </p:nvSpPr>
        <p:spPr>
          <a:xfrm>
            <a:off x="594360" y="2550511"/>
            <a:ext cx="7680960" cy="3853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2200">
                <a:solidFill>
                  <a:srgbClr val="2BAE8C"/>
                </a:solidFill>
              </a:defRPr>
            </a:lvl1pPr>
          </a:lstStyle>
          <a:p>
            <a:pPr/>
            <a:r>
              <a:t>A practical guide to digital privacy for everyday activists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171" name="Threat Modeling…"/>
          <p:cNvSpPr txBox="1"/>
          <p:nvPr/>
        </p:nvSpPr>
        <p:spPr>
          <a:xfrm>
            <a:off x="2756006" y="323506"/>
            <a:ext cx="3783113" cy="9934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300">
                <a:solidFill>
                  <a:srgbClr val="FFFFFF"/>
                </a:solidFill>
              </a:defRPr>
            </a:pPr>
            <a:r>
              <a:t>Threat Modeling</a:t>
            </a:r>
          </a:p>
          <a:p>
            <a:pPr algn="ctr">
              <a:defRPr>
                <a:solidFill>
                  <a:srgbClr val="FFFFFF"/>
                </a:solidFill>
              </a:defRPr>
            </a:pPr>
            <a:r>
              <a:t>Types of Data</a:t>
            </a:r>
          </a:p>
        </p:txBody>
      </p:sp>
      <p:sp>
        <p:nvSpPr>
          <p:cNvPr id="172" name="Governments (foreign &amp; domestic)…"/>
          <p:cNvSpPr txBox="1"/>
          <p:nvPr/>
        </p:nvSpPr>
        <p:spPr>
          <a:xfrm>
            <a:off x="1407471" y="1705319"/>
            <a:ext cx="6329058" cy="21112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180471" indent="-180471">
              <a:buSzPct val="100000"/>
              <a:buChar char="•"/>
              <a:defRPr sz="2700">
                <a:solidFill>
                  <a:srgbClr val="FFFFFF"/>
                </a:solidFill>
              </a:defRPr>
            </a:pPr>
            <a:r>
              <a:t>Basic personal info: Name, age, gender, etc.</a:t>
            </a:r>
          </a:p>
          <a:p>
            <a:pPr marL="180471" indent="-180471">
              <a:buSzPct val="100000"/>
              <a:buChar char="•"/>
              <a:defRPr sz="2700">
                <a:solidFill>
                  <a:srgbClr val="FFFFFF"/>
                </a:solidFill>
              </a:defRPr>
            </a:pPr>
            <a:r>
              <a:t>Demographic &amp; Financial</a:t>
            </a:r>
          </a:p>
          <a:p>
            <a:pPr marL="180471" indent="-180471">
              <a:buSzPct val="100000"/>
              <a:buChar char="•"/>
              <a:defRPr sz="2700">
                <a:solidFill>
                  <a:srgbClr val="FFFFFF"/>
                </a:solidFill>
              </a:defRPr>
            </a:pPr>
            <a:r>
              <a:t>Online Activity &amp; Interests</a:t>
            </a:r>
          </a:p>
          <a:p>
            <a:pPr marL="180471" indent="-180471">
              <a:buSzPct val="100000"/>
              <a:buChar char="•"/>
              <a:defRPr sz="2700">
                <a:solidFill>
                  <a:srgbClr val="FFFFFF"/>
                </a:solidFill>
              </a:defRPr>
            </a:pPr>
            <a:r>
              <a:t>Health &amp; Buying Habits</a:t>
            </a:r>
          </a:p>
          <a:p>
            <a:pPr marL="180471" indent="-180471">
              <a:buSzPct val="100000"/>
              <a:buChar char="•"/>
              <a:defRPr sz="2700">
                <a:solidFill>
                  <a:srgbClr val="FFFFFF"/>
                </a:solidFill>
              </a:defRPr>
            </a:pPr>
            <a:r>
              <a:t>Public &amp; Legal Records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174" name="hacker.jpeg" descr="hacker.jpeg"/>
          <p:cNvPicPr>
            <a:picLocks noChangeAspect="1"/>
          </p:cNvPicPr>
          <p:nvPr/>
        </p:nvPicPr>
        <p:blipFill>
          <a:blip r:embed="rId3">
            <a:extLst/>
          </a:blip>
          <a:stretch>
            <a:fillRect/>
          </a:stretch>
        </p:blipFill>
        <p:spPr>
          <a:xfrm>
            <a:off x="4717398" y="1615725"/>
            <a:ext cx="4237321" cy="2824882"/>
          </a:xfrm>
          <a:prstGeom prst="rect">
            <a:avLst/>
          </a:prstGeom>
          <a:ln w="12700">
            <a:miter lim="400000"/>
          </a:ln>
        </p:spPr>
      </p:pic>
      <p:pic>
        <p:nvPicPr>
          <p:cNvPr id="175" name="dragnet_characters.jpeg" descr="dragnet_characters.jpeg"/>
          <p:cNvPicPr>
            <a:picLocks noChangeAspect="1"/>
          </p:cNvPicPr>
          <p:nvPr/>
        </p:nvPicPr>
        <p:blipFill>
          <a:blip r:embed="rId4">
            <a:extLst/>
          </a:blip>
          <a:srcRect l="0" t="5991" r="3" b="4"/>
          <a:stretch>
            <a:fillRect/>
          </a:stretch>
        </p:blipFill>
        <p:spPr>
          <a:xfrm>
            <a:off x="275053" y="1672257"/>
            <a:ext cx="3622279" cy="2553929"/>
          </a:xfrm>
          <a:custGeom>
            <a:avLst/>
            <a:gdLst/>
            <a:ahLst/>
            <a:cxnLst>
              <a:cxn ang="0">
                <a:pos x="wd2" y="hd2"/>
              </a:cxn>
              <a:cxn ang="5400000">
                <a:pos x="wd2" y="hd2"/>
              </a:cxn>
              <a:cxn ang="10800000">
                <a:pos x="wd2" y="hd2"/>
              </a:cxn>
              <a:cxn ang="16200000">
                <a:pos x="wd2" y="hd2"/>
              </a:cxn>
            </a:cxnLst>
            <a:rect l="0" t="0" r="r" b="b"/>
            <a:pathLst>
              <a:path w="21600" h="21594" fill="norm" stroke="1" extrusionOk="0">
                <a:moveTo>
                  <a:pt x="15075" y="0"/>
                </a:moveTo>
                <a:cubicBezTo>
                  <a:pt x="14261" y="-6"/>
                  <a:pt x="13994" y="71"/>
                  <a:pt x="13371" y="483"/>
                </a:cubicBezTo>
                <a:cubicBezTo>
                  <a:pt x="13102" y="661"/>
                  <a:pt x="12465" y="1317"/>
                  <a:pt x="12465" y="1416"/>
                </a:cubicBezTo>
                <a:cubicBezTo>
                  <a:pt x="12465" y="1441"/>
                  <a:pt x="12383" y="1594"/>
                  <a:pt x="12283" y="1752"/>
                </a:cubicBezTo>
                <a:cubicBezTo>
                  <a:pt x="12182" y="1910"/>
                  <a:pt x="11988" y="2369"/>
                  <a:pt x="11850" y="2772"/>
                </a:cubicBezTo>
                <a:cubicBezTo>
                  <a:pt x="11628" y="3425"/>
                  <a:pt x="11595" y="3563"/>
                  <a:pt x="11566" y="4054"/>
                </a:cubicBezTo>
                <a:cubicBezTo>
                  <a:pt x="11548" y="4358"/>
                  <a:pt x="11544" y="4772"/>
                  <a:pt x="11556" y="4970"/>
                </a:cubicBezTo>
                <a:cubicBezTo>
                  <a:pt x="11572" y="5238"/>
                  <a:pt x="11557" y="5383"/>
                  <a:pt x="11497" y="5540"/>
                </a:cubicBezTo>
                <a:cubicBezTo>
                  <a:pt x="11421" y="5741"/>
                  <a:pt x="11420" y="5786"/>
                  <a:pt x="11490" y="6376"/>
                </a:cubicBezTo>
                <a:cubicBezTo>
                  <a:pt x="11535" y="6757"/>
                  <a:pt x="11604" y="7101"/>
                  <a:pt x="11670" y="7262"/>
                </a:cubicBezTo>
                <a:cubicBezTo>
                  <a:pt x="11729" y="7407"/>
                  <a:pt x="11802" y="7719"/>
                  <a:pt x="11835" y="7956"/>
                </a:cubicBezTo>
                <a:lnTo>
                  <a:pt x="11897" y="8386"/>
                </a:lnTo>
                <a:lnTo>
                  <a:pt x="11585" y="8815"/>
                </a:lnTo>
                <a:cubicBezTo>
                  <a:pt x="11257" y="9268"/>
                  <a:pt x="11093" y="9661"/>
                  <a:pt x="10955" y="10339"/>
                </a:cubicBezTo>
                <a:cubicBezTo>
                  <a:pt x="10840" y="10899"/>
                  <a:pt x="10881" y="12678"/>
                  <a:pt x="11021" y="13171"/>
                </a:cubicBezTo>
                <a:cubicBezTo>
                  <a:pt x="11222" y="13877"/>
                  <a:pt x="11527" y="14729"/>
                  <a:pt x="11857" y="15500"/>
                </a:cubicBezTo>
                <a:cubicBezTo>
                  <a:pt x="12042" y="15934"/>
                  <a:pt x="12195" y="16316"/>
                  <a:pt x="12195" y="16352"/>
                </a:cubicBezTo>
                <a:cubicBezTo>
                  <a:pt x="12195" y="16387"/>
                  <a:pt x="12285" y="16823"/>
                  <a:pt x="12396" y="17319"/>
                </a:cubicBezTo>
                <a:cubicBezTo>
                  <a:pt x="12506" y="17816"/>
                  <a:pt x="12630" y="18499"/>
                  <a:pt x="12671" y="18839"/>
                </a:cubicBezTo>
                <a:cubicBezTo>
                  <a:pt x="12711" y="19178"/>
                  <a:pt x="12771" y="19584"/>
                  <a:pt x="12803" y="19742"/>
                </a:cubicBezTo>
                <a:cubicBezTo>
                  <a:pt x="12836" y="19900"/>
                  <a:pt x="12899" y="20361"/>
                  <a:pt x="12941" y="20765"/>
                </a:cubicBezTo>
                <a:cubicBezTo>
                  <a:pt x="12984" y="21168"/>
                  <a:pt x="13024" y="21518"/>
                  <a:pt x="13035" y="21544"/>
                </a:cubicBezTo>
                <a:cubicBezTo>
                  <a:pt x="13045" y="21570"/>
                  <a:pt x="14978" y="21594"/>
                  <a:pt x="17328" y="21594"/>
                </a:cubicBezTo>
                <a:lnTo>
                  <a:pt x="21600" y="21594"/>
                </a:lnTo>
                <a:lnTo>
                  <a:pt x="21600" y="16302"/>
                </a:lnTo>
                <a:lnTo>
                  <a:pt x="21600" y="11003"/>
                </a:lnTo>
                <a:lnTo>
                  <a:pt x="21318" y="10735"/>
                </a:lnTo>
                <a:cubicBezTo>
                  <a:pt x="21163" y="10586"/>
                  <a:pt x="20904" y="10290"/>
                  <a:pt x="20743" y="10077"/>
                </a:cubicBezTo>
                <a:cubicBezTo>
                  <a:pt x="20359" y="9567"/>
                  <a:pt x="19959" y="9171"/>
                  <a:pt x="19463" y="8809"/>
                </a:cubicBezTo>
                <a:cubicBezTo>
                  <a:pt x="19043" y="8503"/>
                  <a:pt x="18539" y="7919"/>
                  <a:pt x="18540" y="7742"/>
                </a:cubicBezTo>
                <a:cubicBezTo>
                  <a:pt x="18540" y="7686"/>
                  <a:pt x="18603" y="7386"/>
                  <a:pt x="18680" y="7074"/>
                </a:cubicBezTo>
                <a:cubicBezTo>
                  <a:pt x="18800" y="6584"/>
                  <a:pt x="18817" y="6445"/>
                  <a:pt x="18796" y="6077"/>
                </a:cubicBezTo>
                <a:cubicBezTo>
                  <a:pt x="18768" y="5597"/>
                  <a:pt x="18725" y="5443"/>
                  <a:pt x="18531" y="5151"/>
                </a:cubicBezTo>
                <a:cubicBezTo>
                  <a:pt x="18404" y="4962"/>
                  <a:pt x="18389" y="4896"/>
                  <a:pt x="18336" y="4161"/>
                </a:cubicBezTo>
                <a:cubicBezTo>
                  <a:pt x="18270" y="3255"/>
                  <a:pt x="18097" y="2278"/>
                  <a:pt x="17941" y="1946"/>
                </a:cubicBezTo>
                <a:cubicBezTo>
                  <a:pt x="17881" y="1820"/>
                  <a:pt x="17743" y="1578"/>
                  <a:pt x="17636" y="1406"/>
                </a:cubicBezTo>
                <a:cubicBezTo>
                  <a:pt x="17457" y="1120"/>
                  <a:pt x="17326" y="977"/>
                  <a:pt x="16770" y="460"/>
                </a:cubicBezTo>
                <a:cubicBezTo>
                  <a:pt x="16434" y="148"/>
                  <a:pt x="15918" y="6"/>
                  <a:pt x="15075" y="0"/>
                </a:cubicBezTo>
                <a:close/>
                <a:moveTo>
                  <a:pt x="4752" y="4228"/>
                </a:moveTo>
                <a:cubicBezTo>
                  <a:pt x="4530" y="4211"/>
                  <a:pt x="4307" y="4217"/>
                  <a:pt x="4120" y="4245"/>
                </a:cubicBezTo>
                <a:cubicBezTo>
                  <a:pt x="3702" y="4305"/>
                  <a:pt x="3466" y="4437"/>
                  <a:pt x="2738" y="5023"/>
                </a:cubicBezTo>
                <a:cubicBezTo>
                  <a:pt x="2082" y="5552"/>
                  <a:pt x="1449" y="6711"/>
                  <a:pt x="1354" y="7557"/>
                </a:cubicBezTo>
                <a:cubicBezTo>
                  <a:pt x="1334" y="7735"/>
                  <a:pt x="1294" y="7916"/>
                  <a:pt x="1266" y="7956"/>
                </a:cubicBezTo>
                <a:cubicBezTo>
                  <a:pt x="1238" y="7996"/>
                  <a:pt x="1214" y="8110"/>
                  <a:pt x="1214" y="8211"/>
                </a:cubicBezTo>
                <a:cubicBezTo>
                  <a:pt x="1214" y="8311"/>
                  <a:pt x="1166" y="8488"/>
                  <a:pt x="1105" y="8601"/>
                </a:cubicBezTo>
                <a:lnTo>
                  <a:pt x="994" y="8802"/>
                </a:lnTo>
                <a:lnTo>
                  <a:pt x="1084" y="9077"/>
                </a:lnTo>
                <a:cubicBezTo>
                  <a:pt x="1154" y="9300"/>
                  <a:pt x="1257" y="9961"/>
                  <a:pt x="1259" y="10188"/>
                </a:cubicBezTo>
                <a:cubicBezTo>
                  <a:pt x="1259" y="10214"/>
                  <a:pt x="1209" y="10238"/>
                  <a:pt x="1145" y="10238"/>
                </a:cubicBezTo>
                <a:cubicBezTo>
                  <a:pt x="1077" y="10238"/>
                  <a:pt x="974" y="10313"/>
                  <a:pt x="897" y="10423"/>
                </a:cubicBezTo>
                <a:cubicBezTo>
                  <a:pt x="779" y="10591"/>
                  <a:pt x="764" y="10651"/>
                  <a:pt x="764" y="11024"/>
                </a:cubicBezTo>
                <a:cubicBezTo>
                  <a:pt x="764" y="11923"/>
                  <a:pt x="1410" y="13624"/>
                  <a:pt x="1872" y="13940"/>
                </a:cubicBezTo>
                <a:cubicBezTo>
                  <a:pt x="2089" y="14089"/>
                  <a:pt x="2094" y="14103"/>
                  <a:pt x="2137" y="14597"/>
                </a:cubicBezTo>
                <a:lnTo>
                  <a:pt x="2170" y="14963"/>
                </a:lnTo>
                <a:lnTo>
                  <a:pt x="1988" y="15201"/>
                </a:lnTo>
                <a:cubicBezTo>
                  <a:pt x="1768" y="15489"/>
                  <a:pt x="1243" y="15860"/>
                  <a:pt x="530" y="16235"/>
                </a:cubicBezTo>
                <a:lnTo>
                  <a:pt x="0" y="16517"/>
                </a:lnTo>
                <a:lnTo>
                  <a:pt x="0" y="19054"/>
                </a:lnTo>
                <a:lnTo>
                  <a:pt x="0" y="21594"/>
                </a:lnTo>
                <a:lnTo>
                  <a:pt x="6051" y="21594"/>
                </a:lnTo>
                <a:cubicBezTo>
                  <a:pt x="9973" y="21594"/>
                  <a:pt x="12108" y="21571"/>
                  <a:pt x="12108" y="21530"/>
                </a:cubicBezTo>
                <a:cubicBezTo>
                  <a:pt x="12108" y="21365"/>
                  <a:pt x="11941" y="20899"/>
                  <a:pt x="11816" y="20708"/>
                </a:cubicBezTo>
                <a:cubicBezTo>
                  <a:pt x="11678" y="20497"/>
                  <a:pt x="10749" y="19591"/>
                  <a:pt x="10588" y="19510"/>
                </a:cubicBezTo>
                <a:cubicBezTo>
                  <a:pt x="10479" y="19455"/>
                  <a:pt x="9311" y="18532"/>
                  <a:pt x="9225" y="18433"/>
                </a:cubicBezTo>
                <a:cubicBezTo>
                  <a:pt x="9188" y="18390"/>
                  <a:pt x="9006" y="18242"/>
                  <a:pt x="8820" y="18101"/>
                </a:cubicBezTo>
                <a:cubicBezTo>
                  <a:pt x="8020" y="17495"/>
                  <a:pt x="7596" y="17112"/>
                  <a:pt x="7381" y="16805"/>
                </a:cubicBezTo>
                <a:cubicBezTo>
                  <a:pt x="7214" y="16567"/>
                  <a:pt x="6929" y="16049"/>
                  <a:pt x="6929" y="15983"/>
                </a:cubicBezTo>
                <a:cubicBezTo>
                  <a:pt x="6929" y="15943"/>
                  <a:pt x="6981" y="15768"/>
                  <a:pt x="7043" y="15594"/>
                </a:cubicBezTo>
                <a:cubicBezTo>
                  <a:pt x="7162" y="15262"/>
                  <a:pt x="7334" y="14347"/>
                  <a:pt x="7334" y="14047"/>
                </a:cubicBezTo>
                <a:cubicBezTo>
                  <a:pt x="7335" y="13939"/>
                  <a:pt x="7394" y="13781"/>
                  <a:pt x="7486" y="13634"/>
                </a:cubicBezTo>
                <a:cubicBezTo>
                  <a:pt x="7925" y="12933"/>
                  <a:pt x="8103" y="12206"/>
                  <a:pt x="8170" y="10836"/>
                </a:cubicBezTo>
                <a:cubicBezTo>
                  <a:pt x="8201" y="10207"/>
                  <a:pt x="8198" y="10186"/>
                  <a:pt x="8096" y="10084"/>
                </a:cubicBezTo>
                <a:cubicBezTo>
                  <a:pt x="8038" y="10026"/>
                  <a:pt x="7953" y="9980"/>
                  <a:pt x="7909" y="9980"/>
                </a:cubicBezTo>
                <a:cubicBezTo>
                  <a:pt x="7837" y="9980"/>
                  <a:pt x="7832" y="9930"/>
                  <a:pt x="7850" y="9517"/>
                </a:cubicBezTo>
                <a:cubicBezTo>
                  <a:pt x="7861" y="9263"/>
                  <a:pt x="7894" y="8815"/>
                  <a:pt x="7921" y="8520"/>
                </a:cubicBezTo>
                <a:cubicBezTo>
                  <a:pt x="7978" y="7907"/>
                  <a:pt x="7958" y="7726"/>
                  <a:pt x="7784" y="7238"/>
                </a:cubicBezTo>
                <a:cubicBezTo>
                  <a:pt x="7507" y="6458"/>
                  <a:pt x="6940" y="5553"/>
                  <a:pt x="6385" y="5007"/>
                </a:cubicBezTo>
                <a:cubicBezTo>
                  <a:pt x="6127" y="4754"/>
                  <a:pt x="5612" y="4415"/>
                  <a:pt x="5375" y="4342"/>
                </a:cubicBezTo>
                <a:cubicBezTo>
                  <a:pt x="5197" y="4287"/>
                  <a:pt x="4975" y="4245"/>
                  <a:pt x="4752" y="4228"/>
                </a:cubicBezTo>
                <a:close/>
              </a:path>
            </a:pathLst>
          </a:custGeom>
          <a:ln w="12700">
            <a:miter lim="400000"/>
          </a:ln>
        </p:spPr>
      </p:pic>
      <p:sp>
        <p:nvSpPr>
          <p:cNvPr id="176" name="Threat Modeling…"/>
          <p:cNvSpPr txBox="1"/>
          <p:nvPr/>
        </p:nvSpPr>
        <p:spPr>
          <a:xfrm>
            <a:off x="2768706" y="323506"/>
            <a:ext cx="3783113" cy="9934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300">
                <a:solidFill>
                  <a:srgbClr val="FFFFFF"/>
                </a:solidFill>
              </a:defRPr>
            </a:pPr>
            <a:r>
              <a:t>Threat Modeling</a:t>
            </a:r>
          </a:p>
          <a:p>
            <a:pPr algn="ctr">
              <a:defRPr>
                <a:solidFill>
                  <a:srgbClr val="FFFFFF"/>
                </a:solidFill>
              </a:defRPr>
            </a:pPr>
            <a:r>
              <a:t>Types of Threats</a:t>
            </a:r>
          </a:p>
        </p:txBody>
      </p:sp>
      <p:sp>
        <p:nvSpPr>
          <p:cNvPr id="177" name="Dragnets…"/>
          <p:cNvSpPr txBox="1"/>
          <p:nvPr/>
        </p:nvSpPr>
        <p:spPr>
          <a:xfrm>
            <a:off x="210781" y="1616950"/>
            <a:ext cx="4334065" cy="2822458"/>
          </a:xfrm>
          <a:prstGeom prst="rect">
            <a:avLst/>
          </a:prstGeom>
          <a:solidFill>
            <a:srgbClr val="1B2A4A">
              <a:alpha val="82753"/>
            </a:srgbClr>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3400">
                <a:solidFill>
                  <a:srgbClr val="FFFFFF"/>
                </a:solidFill>
              </a:defRPr>
            </a:pPr>
            <a:r>
              <a:t>Dragnets</a:t>
            </a:r>
          </a:p>
          <a:p>
            <a:pPr algn="ctr">
              <a:defRPr>
                <a:solidFill>
                  <a:srgbClr val="FFFFFF"/>
                </a:solidFill>
              </a:defRPr>
            </a:pPr>
            <a:r>
              <a:t>Automated, passive, inexpensive</a:t>
            </a:r>
          </a:p>
          <a:p>
            <a:pPr algn="ctr">
              <a:defRPr>
                <a:solidFill>
                  <a:srgbClr val="FFFFFF"/>
                </a:solidFill>
              </a:defRPr>
            </a:pPr>
          </a:p>
          <a:p>
            <a:pPr marL="180471" indent="-180471">
              <a:buSzPct val="100000"/>
              <a:buChar char="•"/>
              <a:defRPr sz="2700">
                <a:solidFill>
                  <a:srgbClr val="FFFFFF"/>
                </a:solidFill>
              </a:defRPr>
            </a:pPr>
            <a:r>
              <a:t>Data Collection &amp; Tracking</a:t>
            </a:r>
          </a:p>
          <a:p>
            <a:pPr marL="180471" indent="-180471">
              <a:buSzPct val="100000"/>
              <a:buChar char="•"/>
              <a:defRPr sz="2700">
                <a:solidFill>
                  <a:srgbClr val="FFFFFF"/>
                </a:solidFill>
              </a:defRPr>
            </a:pPr>
            <a:r>
              <a:t>Mass Surveillance</a:t>
            </a:r>
          </a:p>
          <a:p>
            <a:pPr marL="180471" indent="-180471">
              <a:buSzPct val="100000"/>
              <a:buChar char="•"/>
              <a:defRPr sz="2700">
                <a:solidFill>
                  <a:srgbClr val="FFFFFF"/>
                </a:solidFill>
              </a:defRPr>
            </a:pPr>
            <a:r>
              <a:t>Network Traffic</a:t>
            </a:r>
          </a:p>
          <a:p>
            <a:pPr marL="180471" indent="-180471">
              <a:buSzPct val="100000"/>
              <a:buChar char="•"/>
              <a:defRPr sz="2700">
                <a:solidFill>
                  <a:srgbClr val="FFFFFF"/>
                </a:solidFill>
              </a:defRPr>
            </a:pPr>
            <a:r>
              <a:t>Malware - low-complexity</a:t>
            </a:r>
          </a:p>
        </p:txBody>
      </p:sp>
      <p:sp>
        <p:nvSpPr>
          <p:cNvPr id="178" name="Targeted…"/>
          <p:cNvSpPr txBox="1"/>
          <p:nvPr/>
        </p:nvSpPr>
        <p:spPr>
          <a:xfrm>
            <a:off x="4427128" y="1616950"/>
            <a:ext cx="4683730" cy="2822458"/>
          </a:xfrm>
          <a:prstGeom prst="rect">
            <a:avLst/>
          </a:prstGeom>
          <a:solidFill>
            <a:srgbClr val="1B2A4A">
              <a:alpha val="83000"/>
            </a:srgbClr>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sz="3400">
                <a:solidFill>
                  <a:srgbClr val="FFFFFF"/>
                </a:solidFill>
              </a:defRPr>
            </a:pPr>
            <a:r>
              <a:t>Targeted</a:t>
            </a:r>
          </a:p>
          <a:p>
            <a:pPr algn="ctr">
              <a:defRPr>
                <a:solidFill>
                  <a:srgbClr val="FFFFFF"/>
                </a:solidFill>
              </a:defRPr>
            </a:pPr>
            <a:r>
              <a:t>Personalized, expensive</a:t>
            </a:r>
          </a:p>
          <a:p>
            <a:pPr algn="ctr">
              <a:defRPr>
                <a:solidFill>
                  <a:srgbClr val="FFFFFF"/>
                </a:solidFill>
              </a:defRPr>
            </a:pPr>
          </a:p>
          <a:p>
            <a:pPr marL="340893" indent="-340893">
              <a:buSzPct val="100000"/>
              <a:buChar char="•"/>
              <a:defRPr sz="2700">
                <a:solidFill>
                  <a:srgbClr val="FFFFFF"/>
                </a:solidFill>
              </a:defRPr>
            </a:pPr>
            <a:r>
              <a:t>Malware - high-complexity</a:t>
            </a:r>
          </a:p>
          <a:p>
            <a:pPr marL="340893" indent="-340893">
              <a:buSzPct val="100000"/>
              <a:buChar char="•"/>
              <a:defRPr sz="2700">
                <a:solidFill>
                  <a:srgbClr val="FFFFFF"/>
                </a:solidFill>
              </a:defRPr>
            </a:pPr>
            <a:r>
              <a:t>Hardware tampering</a:t>
            </a:r>
          </a:p>
          <a:p>
            <a:pPr marL="340893" indent="-340893">
              <a:buSzPct val="100000"/>
              <a:buChar char="•"/>
              <a:defRPr sz="2700">
                <a:solidFill>
                  <a:srgbClr val="FFFFFF"/>
                </a:solidFill>
              </a:defRPr>
            </a:pPr>
            <a:r>
              <a:t>Stingrays (fake cell towers)</a:t>
            </a:r>
          </a:p>
          <a:p>
            <a:pPr marL="340893" indent="-340893">
              <a:buSzPct val="100000"/>
              <a:buChar char="•"/>
              <a:defRPr sz="2700">
                <a:solidFill>
                  <a:srgbClr val="FFFFFF"/>
                </a:solidFill>
              </a:defRPr>
            </a:pPr>
            <a:r>
              <a:t>Impersonation, Spear Phishing</a:t>
            </a:r>
          </a:p>
        </p:txBody>
      </p:sp>
      <p:sp>
        <p:nvSpPr>
          <p:cNvPr id="179" name="But all my information is already out there, what does it matter?"/>
          <p:cNvSpPr txBox="1"/>
          <p:nvPr/>
        </p:nvSpPr>
        <p:spPr>
          <a:xfrm>
            <a:off x="1539202" y="4581452"/>
            <a:ext cx="6065596" cy="3330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FFFF"/>
                </a:solidFill>
              </a:defRPr>
            </a:lvl1pPr>
          </a:lstStyle>
          <a:p>
            <a:pPr/>
            <a:r>
              <a:t>But all my information is already out there, what does it matter?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183" name="Threat Modeling…"/>
          <p:cNvSpPr txBox="1"/>
          <p:nvPr/>
        </p:nvSpPr>
        <p:spPr>
          <a:xfrm>
            <a:off x="2756006" y="323506"/>
            <a:ext cx="3783113" cy="9934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300">
                <a:solidFill>
                  <a:srgbClr val="FFFFFF"/>
                </a:solidFill>
              </a:defRPr>
            </a:pPr>
            <a:r>
              <a:t>Threat Modeling</a:t>
            </a:r>
          </a:p>
          <a:p>
            <a:pPr algn="ctr">
              <a:defRPr>
                <a:solidFill>
                  <a:srgbClr val="FFFFFF"/>
                </a:solidFill>
              </a:defRPr>
            </a:pPr>
            <a:r>
              <a:t>Methods</a:t>
            </a:r>
          </a:p>
        </p:txBody>
      </p:sp>
      <p:sp>
        <p:nvSpPr>
          <p:cNvPr id="184" name="Device Compromise…"/>
          <p:cNvSpPr txBox="1"/>
          <p:nvPr/>
        </p:nvSpPr>
        <p:spPr>
          <a:xfrm>
            <a:off x="3041434" y="1618575"/>
            <a:ext cx="3061128" cy="21112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180471" indent="-180471">
              <a:buSzPct val="100000"/>
              <a:buChar char="•"/>
              <a:defRPr sz="2700">
                <a:solidFill>
                  <a:srgbClr val="FFFFFF"/>
                </a:solidFill>
              </a:defRPr>
            </a:pPr>
            <a:r>
              <a:t>Social Engineering</a:t>
            </a:r>
          </a:p>
          <a:p>
            <a:pPr marL="180471" indent="-180471">
              <a:buSzPct val="100000"/>
              <a:buChar char="•"/>
              <a:defRPr sz="2700">
                <a:solidFill>
                  <a:srgbClr val="FFFFFF"/>
                </a:solidFill>
              </a:defRPr>
            </a:pPr>
            <a:r>
              <a:t>Device Compromise</a:t>
            </a:r>
          </a:p>
          <a:p>
            <a:pPr marL="180471" indent="-180471">
              <a:buSzPct val="100000"/>
              <a:buChar char="•"/>
              <a:defRPr sz="2700">
                <a:solidFill>
                  <a:srgbClr val="FFFFFF"/>
                </a:solidFill>
              </a:defRPr>
            </a:pPr>
            <a:r>
              <a:t>Credential Theft</a:t>
            </a:r>
          </a:p>
          <a:p>
            <a:pPr marL="180471" indent="-180471">
              <a:buSzPct val="100000"/>
              <a:buChar char="•"/>
              <a:defRPr sz="2700">
                <a:solidFill>
                  <a:srgbClr val="FFFFFF"/>
                </a:solidFill>
              </a:defRPr>
            </a:pPr>
            <a:r>
              <a:t>Radio Interception</a:t>
            </a:r>
          </a:p>
          <a:p>
            <a:pPr marL="180471" indent="-180471">
              <a:buSzPct val="100000"/>
              <a:buChar char="•"/>
              <a:defRPr sz="2700">
                <a:solidFill>
                  <a:srgbClr val="FFFFFF"/>
                </a:solidFill>
              </a:defRPr>
            </a:pPr>
            <a:r>
              <a:t>Device Theft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186" name="elite-spreadsheet.jpeg" descr="elite-spreadsheet.jpeg"/>
          <p:cNvPicPr>
            <a:picLocks noChangeAspect="1"/>
          </p:cNvPicPr>
          <p:nvPr/>
        </p:nvPicPr>
        <p:blipFill>
          <a:blip r:embed="rId3">
            <a:extLst/>
          </a:blip>
          <a:stretch>
            <a:fillRect/>
          </a:stretch>
        </p:blipFill>
        <p:spPr>
          <a:xfrm>
            <a:off x="0" y="1511617"/>
            <a:ext cx="9144000" cy="2120266"/>
          </a:xfrm>
          <a:prstGeom prst="rect">
            <a:avLst/>
          </a:prstGeom>
          <a:ln w="12700">
            <a:miter lim="400000"/>
          </a:ln>
        </p:spPr>
      </p:pic>
      <p:sp>
        <p:nvSpPr>
          <p:cNvPr id="187" name="Threat Modeling…"/>
          <p:cNvSpPr txBox="1"/>
          <p:nvPr/>
        </p:nvSpPr>
        <p:spPr>
          <a:xfrm>
            <a:off x="2768706" y="323506"/>
            <a:ext cx="3783113" cy="9934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300">
                <a:solidFill>
                  <a:srgbClr val="FFFFFF"/>
                </a:solidFill>
              </a:defRPr>
            </a:pPr>
            <a:r>
              <a:t>Threat Modeling</a:t>
            </a:r>
          </a:p>
          <a:p>
            <a:pPr algn="ctr">
              <a:defRPr>
                <a:solidFill>
                  <a:srgbClr val="FFFFFF"/>
                </a:solidFill>
              </a:defRPr>
            </a:pPr>
            <a:r>
              <a:t>Elite App</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191" name="shopping barbie.jpg" descr="shopping barbie.jpg"/>
          <p:cNvPicPr>
            <a:picLocks noChangeAspect="1"/>
          </p:cNvPicPr>
          <p:nvPr/>
        </p:nvPicPr>
        <p:blipFill>
          <a:blip r:embed="rId2">
            <a:extLst/>
          </a:blip>
          <a:srcRect l="0" t="7558" r="0" b="5517"/>
          <a:stretch>
            <a:fillRect/>
          </a:stretch>
        </p:blipFill>
        <p:spPr>
          <a:xfrm>
            <a:off x="7189074" y="-11512"/>
            <a:ext cx="1950554" cy="5166524"/>
          </a:xfrm>
          <a:prstGeom prst="rect">
            <a:avLst/>
          </a:prstGeom>
          <a:ln w="12700">
            <a:miter lim="400000"/>
          </a:ln>
        </p:spPr>
      </p:pic>
      <p:sp>
        <p:nvSpPr>
          <p:cNvPr id="192"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193" name="Text 1"/>
          <p:cNvSpPr txBox="1"/>
          <p:nvPr/>
        </p:nvSpPr>
        <p:spPr>
          <a:xfrm>
            <a:off x="301751" y="1356799"/>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2 OF 12  ·  A 5-Question Heuristic</a:t>
            </a:r>
          </a:p>
        </p:txBody>
      </p:sp>
      <p:sp>
        <p:nvSpPr>
          <p:cNvPr id="194" name="Text 2"/>
          <p:cNvSpPr txBox="1"/>
          <p:nvPr/>
        </p:nvSpPr>
        <p:spPr>
          <a:xfrm>
            <a:off x="301749" y="1879514"/>
            <a:ext cx="4889881" cy="11787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3800">
                <a:solidFill>
                  <a:srgbClr val="FFFFFF"/>
                </a:solidFill>
              </a:defRPr>
            </a:pPr>
            <a:r>
              <a:t>Evaluating Software</a:t>
            </a:r>
          </a:p>
          <a:p>
            <a:pPr>
              <a:defRPr b="1" sz="3800">
                <a:solidFill>
                  <a:srgbClr val="FFFFFF"/>
                </a:solidFill>
              </a:defRPr>
            </a:pPr>
            <a:r>
              <a:t>and Services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196" name="Image 0" descr="Image 0"/>
          <p:cNvPicPr>
            <a:picLocks noChangeAspect="1"/>
          </p:cNvPicPr>
          <p:nvPr/>
        </p:nvPicPr>
        <p:blipFill>
          <a:blip r:embed="rId2">
            <a:extLst/>
          </a:blip>
          <a:stretch>
            <a:fillRect/>
          </a:stretch>
        </p:blipFill>
        <p:spPr>
          <a:xfrm>
            <a:off x="1737360" y="274320"/>
            <a:ext cx="5669280" cy="457200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199"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5 Questions to Ask Before Using Any Service</a:t>
            </a:r>
          </a:p>
        </p:txBody>
      </p:sp>
      <p:sp>
        <p:nvSpPr>
          <p:cNvPr id="200"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201" name="Text 3"/>
          <p:cNvSpPr txBox="1"/>
          <p:nvPr/>
        </p:nvSpPr>
        <p:spPr>
          <a:xfrm>
            <a:off x="457198" y="1002600"/>
            <a:ext cx="8229604"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400">
                <a:solidFill>
                  <a:srgbClr val="6B7280"/>
                </a:solidFill>
              </a:defRPr>
            </a:lvl1pPr>
          </a:lstStyle>
          <a:p>
            <a:pPr/>
            <a:r>
              <a:t>These questions take about 5 minutes and require no technical knowledge — just a search engine.</a:t>
            </a:r>
          </a:p>
        </p:txBody>
      </p:sp>
      <p:sp>
        <p:nvSpPr>
          <p:cNvPr id="202" name="Shape 4"/>
          <p:cNvSpPr/>
          <p:nvPr/>
        </p:nvSpPr>
        <p:spPr>
          <a:xfrm>
            <a:off x="411480" y="1481327"/>
            <a:ext cx="347477" cy="347477"/>
          </a:xfrm>
          <a:prstGeom prst="ellipse">
            <a:avLst/>
          </a:prstGeom>
          <a:solidFill>
            <a:srgbClr val="2BAE8C"/>
          </a:solidFill>
          <a:ln w="12700">
            <a:solidFill>
              <a:srgbClr val="2BAE8C"/>
            </a:solidFill>
          </a:ln>
        </p:spPr>
        <p:txBody>
          <a:bodyPr lIns="45718" tIns="45718" rIns="45718" bIns="45718"/>
          <a:lstStyle/>
          <a:p>
            <a:pPr/>
          </a:p>
        </p:txBody>
      </p:sp>
      <p:sp>
        <p:nvSpPr>
          <p:cNvPr id="203" name="Text 5"/>
          <p:cNvSpPr txBox="1"/>
          <p:nvPr/>
        </p:nvSpPr>
        <p:spPr>
          <a:xfrm>
            <a:off x="411480" y="1560384"/>
            <a:ext cx="34747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FFFFFF"/>
                </a:solidFill>
              </a:defRPr>
            </a:lvl1pPr>
          </a:lstStyle>
          <a:p>
            <a:pPr/>
            <a:r>
              <a:t>1</a:t>
            </a:r>
          </a:p>
        </p:txBody>
      </p:sp>
      <p:sp>
        <p:nvSpPr>
          <p:cNvPr id="204" name="Text 6"/>
          <p:cNvSpPr txBox="1"/>
          <p:nvPr/>
        </p:nvSpPr>
        <p:spPr>
          <a:xfrm>
            <a:off x="960118" y="1560384"/>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Where is it based?</a:t>
            </a:r>
          </a:p>
        </p:txBody>
      </p:sp>
      <p:sp>
        <p:nvSpPr>
          <p:cNvPr id="205" name="Text 7"/>
          <p:cNvSpPr txBox="1"/>
          <p:nvPr/>
        </p:nvSpPr>
        <p:spPr>
          <a:xfrm>
            <a:off x="5486398" y="1571682"/>
            <a:ext cx="3474724"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Jurisdiction matters more than promises.</a:t>
            </a:r>
          </a:p>
        </p:txBody>
      </p:sp>
      <p:sp>
        <p:nvSpPr>
          <p:cNvPr id="206" name="Shape 8"/>
          <p:cNvSpPr/>
          <p:nvPr/>
        </p:nvSpPr>
        <p:spPr>
          <a:xfrm>
            <a:off x="411480" y="2176272"/>
            <a:ext cx="347477" cy="347477"/>
          </a:xfrm>
          <a:prstGeom prst="ellipse">
            <a:avLst/>
          </a:prstGeom>
          <a:solidFill>
            <a:srgbClr val="2BAE8C"/>
          </a:solidFill>
          <a:ln w="12700">
            <a:solidFill>
              <a:srgbClr val="2BAE8C"/>
            </a:solidFill>
          </a:ln>
        </p:spPr>
        <p:txBody>
          <a:bodyPr lIns="45718" tIns="45718" rIns="45718" bIns="45718"/>
          <a:lstStyle/>
          <a:p>
            <a:pPr/>
          </a:p>
        </p:txBody>
      </p:sp>
      <p:sp>
        <p:nvSpPr>
          <p:cNvPr id="207" name="Text 9"/>
          <p:cNvSpPr txBox="1"/>
          <p:nvPr/>
        </p:nvSpPr>
        <p:spPr>
          <a:xfrm>
            <a:off x="411480" y="2255328"/>
            <a:ext cx="34747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FFFFFF"/>
                </a:solidFill>
              </a:defRPr>
            </a:lvl1pPr>
          </a:lstStyle>
          <a:p>
            <a:pPr/>
            <a:r>
              <a:t>2</a:t>
            </a:r>
          </a:p>
        </p:txBody>
      </p:sp>
      <p:sp>
        <p:nvSpPr>
          <p:cNvPr id="208" name="Text 10"/>
          <p:cNvSpPr txBox="1"/>
          <p:nvPr/>
        </p:nvSpPr>
        <p:spPr>
          <a:xfrm>
            <a:off x="960118" y="2255328"/>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How does it make money?</a:t>
            </a:r>
          </a:p>
        </p:txBody>
      </p:sp>
      <p:sp>
        <p:nvSpPr>
          <p:cNvPr id="209" name="Text 11"/>
          <p:cNvSpPr txBox="1"/>
          <p:nvPr/>
        </p:nvSpPr>
        <p:spPr>
          <a:xfrm>
            <a:off x="5486398" y="2266626"/>
            <a:ext cx="3474724" cy="1667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If it's free, are you the product?</a:t>
            </a:r>
          </a:p>
        </p:txBody>
      </p:sp>
      <p:sp>
        <p:nvSpPr>
          <p:cNvPr id="210" name="Shape 12"/>
          <p:cNvSpPr/>
          <p:nvPr/>
        </p:nvSpPr>
        <p:spPr>
          <a:xfrm>
            <a:off x="411480" y="2871216"/>
            <a:ext cx="347477" cy="347477"/>
          </a:xfrm>
          <a:prstGeom prst="ellipse">
            <a:avLst/>
          </a:prstGeom>
          <a:solidFill>
            <a:srgbClr val="2BAE8C"/>
          </a:solidFill>
          <a:ln w="12700">
            <a:solidFill>
              <a:srgbClr val="2BAE8C"/>
            </a:solidFill>
          </a:ln>
        </p:spPr>
        <p:txBody>
          <a:bodyPr lIns="45718" tIns="45718" rIns="45718" bIns="45718"/>
          <a:lstStyle/>
          <a:p>
            <a:pPr/>
          </a:p>
        </p:txBody>
      </p:sp>
      <p:sp>
        <p:nvSpPr>
          <p:cNvPr id="211" name="Text 13"/>
          <p:cNvSpPr txBox="1"/>
          <p:nvPr/>
        </p:nvSpPr>
        <p:spPr>
          <a:xfrm>
            <a:off x="411480" y="2950272"/>
            <a:ext cx="34747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FFFFFF"/>
                </a:solidFill>
              </a:defRPr>
            </a:lvl1pPr>
          </a:lstStyle>
          <a:p>
            <a:pPr/>
            <a:r>
              <a:t>3</a:t>
            </a:r>
          </a:p>
        </p:txBody>
      </p:sp>
      <p:sp>
        <p:nvSpPr>
          <p:cNvPr id="212" name="Text 14"/>
          <p:cNvSpPr txBox="1"/>
          <p:nvPr/>
        </p:nvSpPr>
        <p:spPr>
          <a:xfrm>
            <a:off x="960118" y="2950272"/>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Has it been independently audited? Are they open source?</a:t>
            </a:r>
          </a:p>
        </p:txBody>
      </p:sp>
      <p:sp>
        <p:nvSpPr>
          <p:cNvPr id="213" name="Text 15"/>
          <p:cNvSpPr txBox="1"/>
          <p:nvPr/>
        </p:nvSpPr>
        <p:spPr>
          <a:xfrm>
            <a:off x="5486398" y="2961570"/>
            <a:ext cx="3474724" cy="1667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Anyone can claim good security.</a:t>
            </a:r>
          </a:p>
        </p:txBody>
      </p:sp>
      <p:sp>
        <p:nvSpPr>
          <p:cNvPr id="214" name="Shape 16"/>
          <p:cNvSpPr/>
          <p:nvPr/>
        </p:nvSpPr>
        <p:spPr>
          <a:xfrm>
            <a:off x="411480" y="3566159"/>
            <a:ext cx="347477" cy="347477"/>
          </a:xfrm>
          <a:prstGeom prst="ellipse">
            <a:avLst/>
          </a:prstGeom>
          <a:solidFill>
            <a:srgbClr val="2BAE8C"/>
          </a:solidFill>
          <a:ln w="12700">
            <a:solidFill>
              <a:srgbClr val="2BAE8C"/>
            </a:solidFill>
          </a:ln>
        </p:spPr>
        <p:txBody>
          <a:bodyPr lIns="45718" tIns="45718" rIns="45718" bIns="45718"/>
          <a:lstStyle/>
          <a:p>
            <a:pPr/>
          </a:p>
        </p:txBody>
      </p:sp>
      <p:sp>
        <p:nvSpPr>
          <p:cNvPr id="215" name="Text 17"/>
          <p:cNvSpPr txBox="1"/>
          <p:nvPr/>
        </p:nvSpPr>
        <p:spPr>
          <a:xfrm>
            <a:off x="411480" y="3645214"/>
            <a:ext cx="34747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FFFFFF"/>
                </a:solidFill>
              </a:defRPr>
            </a:lvl1pPr>
          </a:lstStyle>
          <a:p>
            <a:pPr/>
            <a:r>
              <a:t>4</a:t>
            </a:r>
          </a:p>
        </p:txBody>
      </p:sp>
      <p:sp>
        <p:nvSpPr>
          <p:cNvPr id="216" name="Text 18"/>
          <p:cNvSpPr txBox="1"/>
          <p:nvPr/>
        </p:nvSpPr>
        <p:spPr>
          <a:xfrm>
            <a:off x="960118" y="3645214"/>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What do they do with government requests?</a:t>
            </a:r>
          </a:p>
        </p:txBody>
      </p:sp>
      <p:sp>
        <p:nvSpPr>
          <p:cNvPr id="217" name="Text 19"/>
          <p:cNvSpPr txBox="1"/>
          <p:nvPr/>
        </p:nvSpPr>
        <p:spPr>
          <a:xfrm>
            <a:off x="5486398" y="3656512"/>
            <a:ext cx="3474724"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Look for a transparency report.</a:t>
            </a:r>
          </a:p>
        </p:txBody>
      </p:sp>
      <p:sp>
        <p:nvSpPr>
          <p:cNvPr id="218" name="Shape 20"/>
          <p:cNvSpPr/>
          <p:nvPr/>
        </p:nvSpPr>
        <p:spPr>
          <a:xfrm>
            <a:off x="411480" y="4261103"/>
            <a:ext cx="347477" cy="347477"/>
          </a:xfrm>
          <a:prstGeom prst="ellipse">
            <a:avLst/>
          </a:prstGeom>
          <a:solidFill>
            <a:srgbClr val="2BAE8C"/>
          </a:solidFill>
          <a:ln w="12700">
            <a:solidFill>
              <a:srgbClr val="2BAE8C"/>
            </a:solidFill>
          </a:ln>
        </p:spPr>
        <p:txBody>
          <a:bodyPr lIns="45718" tIns="45718" rIns="45718" bIns="45718"/>
          <a:lstStyle/>
          <a:p>
            <a:pPr/>
          </a:p>
        </p:txBody>
      </p:sp>
      <p:sp>
        <p:nvSpPr>
          <p:cNvPr id="219" name="Text 21"/>
          <p:cNvSpPr txBox="1"/>
          <p:nvPr/>
        </p:nvSpPr>
        <p:spPr>
          <a:xfrm>
            <a:off x="411480" y="4340158"/>
            <a:ext cx="34747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FFFFFF"/>
                </a:solidFill>
              </a:defRPr>
            </a:lvl1pPr>
          </a:lstStyle>
          <a:p>
            <a:pPr/>
            <a:r>
              <a:t>5</a:t>
            </a:r>
          </a:p>
        </p:txBody>
      </p:sp>
      <p:sp>
        <p:nvSpPr>
          <p:cNvPr id="220" name="Text 22"/>
          <p:cNvSpPr txBox="1"/>
          <p:nvPr/>
        </p:nvSpPr>
        <p:spPr>
          <a:xfrm>
            <a:off x="960118" y="4225859"/>
            <a:ext cx="4389125" cy="4179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Personal trust factors: Have they broken trust before? Do they feed everything to AI?</a:t>
            </a:r>
          </a:p>
        </p:txBody>
      </p:sp>
      <p:sp>
        <p:nvSpPr>
          <p:cNvPr id="221" name="Text 23"/>
          <p:cNvSpPr txBox="1"/>
          <p:nvPr/>
        </p:nvSpPr>
        <p:spPr>
          <a:xfrm>
            <a:off x="5486398" y="4249857"/>
            <a:ext cx="3474724" cy="3699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Not everyone has the same concerns, what matters to you?</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224"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Question 1: Where Is It Based?</a:t>
            </a:r>
          </a:p>
        </p:txBody>
      </p:sp>
      <p:sp>
        <p:nvSpPr>
          <p:cNvPr id="225"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226" name="Text 3"/>
          <p:cNvSpPr txBox="1"/>
          <p:nvPr/>
        </p:nvSpPr>
        <p:spPr>
          <a:xfrm>
            <a:off x="457198" y="985713"/>
            <a:ext cx="8229604" cy="277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500">
                <a:solidFill>
                  <a:srgbClr val="1B2A4A"/>
                </a:solidFill>
              </a:defRPr>
            </a:lvl1pPr>
          </a:lstStyle>
          <a:p>
            <a:pPr/>
            <a:r>
              <a:t>Companies must follow the laws of the country where they're headquartered.</a:t>
            </a:r>
          </a:p>
        </p:txBody>
      </p:sp>
      <p:sp>
        <p:nvSpPr>
          <p:cNvPr id="227" name="Text 4"/>
          <p:cNvSpPr txBox="1"/>
          <p:nvPr/>
        </p:nvSpPr>
        <p:spPr>
          <a:xfrm>
            <a:off x="457198" y="1379658"/>
            <a:ext cx="8229604"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300">
                <a:solidFill>
                  <a:srgbClr val="6B7280"/>
                </a:solidFill>
              </a:defRPr>
            </a:lvl1pPr>
          </a:lstStyle>
          <a:p>
            <a:pPr/>
            <a:r>
              <a:t>Search: "[service name] headquarters country"</a:t>
            </a:r>
          </a:p>
        </p:txBody>
      </p:sp>
      <p:sp>
        <p:nvSpPr>
          <p:cNvPr id="228" name="Shape 5"/>
          <p:cNvSpPr/>
          <p:nvPr/>
        </p:nvSpPr>
        <p:spPr>
          <a:xfrm>
            <a:off x="411477" y="1737360"/>
            <a:ext cx="3977646" cy="2651763"/>
          </a:xfrm>
          <a:prstGeom prst="rect">
            <a:avLst/>
          </a:prstGeom>
          <a:solidFill>
            <a:srgbClr val="FDECEA"/>
          </a:solidFill>
          <a:ln w="19050">
            <a:solidFill>
              <a:srgbClr val="D94040"/>
            </a:solidFill>
          </a:ln>
        </p:spPr>
        <p:txBody>
          <a:bodyPr lIns="45718" tIns="45718" rIns="45718" bIns="45718"/>
          <a:lstStyle/>
          <a:p>
            <a:pPr/>
          </a:p>
        </p:txBody>
      </p:sp>
      <p:sp>
        <p:nvSpPr>
          <p:cNvPr id="229" name="Text 6"/>
          <p:cNvSpPr txBox="1"/>
          <p:nvPr/>
        </p:nvSpPr>
        <p:spPr>
          <a:xfrm>
            <a:off x="594358" y="1892935"/>
            <a:ext cx="3611884" cy="2923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D94040"/>
                </a:solidFill>
              </a:defRPr>
            </a:lvl1pPr>
          </a:lstStyle>
          <a:p>
            <a:pPr/>
            <a:r>
              <a:t>⚠  Red flag countries</a:t>
            </a:r>
          </a:p>
        </p:txBody>
      </p:sp>
      <p:sp>
        <p:nvSpPr>
          <p:cNvPr id="230" name="Text 7"/>
          <p:cNvSpPr txBox="1"/>
          <p:nvPr/>
        </p:nvSpPr>
        <p:spPr>
          <a:xfrm>
            <a:off x="594358" y="2330635"/>
            <a:ext cx="3611884"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1B2A4A"/>
                </a:solidFill>
              </a:defRPr>
            </a:lvl1pPr>
          </a:lstStyle>
          <a:p>
            <a:pPr/>
            <a:r>
              <a:t>USA, UK, Canada, Australia, New Zealand</a:t>
            </a:r>
          </a:p>
        </p:txBody>
      </p:sp>
      <p:sp>
        <p:nvSpPr>
          <p:cNvPr id="231" name="Text 8"/>
          <p:cNvSpPr txBox="1"/>
          <p:nvPr/>
        </p:nvSpPr>
        <p:spPr>
          <a:xfrm>
            <a:off x="594358" y="2981382"/>
            <a:ext cx="3611884" cy="8677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1B2A4A"/>
                </a:solidFill>
              </a:defRPr>
            </a:lvl1pPr>
          </a:lstStyle>
          <a:p>
            <a:pPr/>
            <a:r>
              <a:t>These share intelligence with each other (the "Five Eyes"). US law enforcement can issue secret orders compelling companies to hand over data and stay silent.</a:t>
            </a:r>
          </a:p>
        </p:txBody>
      </p:sp>
      <p:sp>
        <p:nvSpPr>
          <p:cNvPr id="232" name="Shape 9"/>
          <p:cNvSpPr/>
          <p:nvPr/>
        </p:nvSpPr>
        <p:spPr>
          <a:xfrm>
            <a:off x="4571998" y="1737360"/>
            <a:ext cx="3977643" cy="2651763"/>
          </a:xfrm>
          <a:prstGeom prst="rect">
            <a:avLst/>
          </a:prstGeom>
          <a:solidFill>
            <a:srgbClr val="E8F5E9"/>
          </a:solidFill>
          <a:ln w="19050">
            <a:solidFill>
              <a:srgbClr val="2E9E5B"/>
            </a:solidFill>
          </a:ln>
        </p:spPr>
        <p:txBody>
          <a:bodyPr lIns="45718" tIns="45718" rIns="45718" bIns="45718"/>
          <a:lstStyle/>
          <a:p>
            <a:pPr/>
          </a:p>
        </p:txBody>
      </p:sp>
      <p:sp>
        <p:nvSpPr>
          <p:cNvPr id="233" name="Text 10"/>
          <p:cNvSpPr txBox="1"/>
          <p:nvPr/>
        </p:nvSpPr>
        <p:spPr>
          <a:xfrm>
            <a:off x="4754879" y="1847343"/>
            <a:ext cx="3611882"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2E9E5B"/>
                </a:solidFill>
              </a:defRPr>
            </a:lvl1pPr>
          </a:lstStyle>
          <a:p>
            <a:pPr/>
            <a:r>
              <a:t>✅  Stronger privacy countries</a:t>
            </a:r>
          </a:p>
        </p:txBody>
      </p:sp>
      <p:sp>
        <p:nvSpPr>
          <p:cNvPr id="234" name="Text 11"/>
          <p:cNvSpPr txBox="1"/>
          <p:nvPr/>
        </p:nvSpPr>
        <p:spPr>
          <a:xfrm>
            <a:off x="4754879" y="2288469"/>
            <a:ext cx="3611882" cy="461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1B2A4A"/>
                </a:solidFill>
              </a:defRPr>
            </a:lvl1pPr>
          </a:lstStyle>
          <a:p>
            <a:pPr/>
            <a:r>
              <a:t>Switzerland, Iceland, Germany, EU members with strong data laws</a:t>
            </a:r>
          </a:p>
        </p:txBody>
      </p:sp>
      <p:sp>
        <p:nvSpPr>
          <p:cNvPr id="235" name="Text 12"/>
          <p:cNvSpPr txBox="1"/>
          <p:nvPr/>
        </p:nvSpPr>
        <p:spPr>
          <a:xfrm>
            <a:off x="4754879" y="3142420"/>
            <a:ext cx="3611882" cy="664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1B2A4A"/>
                </a:solidFill>
              </a:defRPr>
            </a:lvl1pPr>
          </a:lstStyle>
          <a:p>
            <a:pPr/>
            <a:r>
              <a:t>Harder for foreign governments to compel disclosure. Companies can often legally refuse or challenge requests.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238"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Worked Example: Box.com vs. Proton Drive</a:t>
            </a:r>
          </a:p>
        </p:txBody>
      </p:sp>
      <p:sp>
        <p:nvSpPr>
          <p:cNvPr id="239"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240" name="Shape 3"/>
          <p:cNvSpPr/>
          <p:nvPr/>
        </p:nvSpPr>
        <p:spPr>
          <a:xfrm>
            <a:off x="411480" y="960119"/>
            <a:ext cx="1920240" cy="502920"/>
          </a:xfrm>
          <a:prstGeom prst="rect">
            <a:avLst/>
          </a:prstGeom>
          <a:solidFill>
            <a:srgbClr val="1B2A4A"/>
          </a:solidFill>
          <a:ln w="6350">
            <a:solidFill>
              <a:srgbClr val="DDD9D0"/>
            </a:solidFill>
          </a:ln>
        </p:spPr>
        <p:txBody>
          <a:bodyPr lIns="45718" tIns="45718" rIns="45718" bIns="45718"/>
          <a:lstStyle/>
          <a:p>
            <a:pPr/>
          </a:p>
        </p:txBody>
      </p:sp>
      <p:sp>
        <p:nvSpPr>
          <p:cNvPr id="241" name="Shape 4"/>
          <p:cNvSpPr/>
          <p:nvPr/>
        </p:nvSpPr>
        <p:spPr>
          <a:xfrm>
            <a:off x="2331720" y="960119"/>
            <a:ext cx="3017523" cy="502920"/>
          </a:xfrm>
          <a:prstGeom prst="rect">
            <a:avLst/>
          </a:prstGeom>
          <a:solidFill>
            <a:srgbClr val="1B2A4A"/>
          </a:solidFill>
          <a:ln w="6350">
            <a:solidFill>
              <a:srgbClr val="DDD9D0"/>
            </a:solidFill>
          </a:ln>
        </p:spPr>
        <p:txBody>
          <a:bodyPr lIns="45718" tIns="45718" rIns="45718" bIns="45718"/>
          <a:lstStyle/>
          <a:p>
            <a:pPr/>
          </a:p>
        </p:txBody>
      </p:sp>
      <p:sp>
        <p:nvSpPr>
          <p:cNvPr id="242" name="Shape 5"/>
          <p:cNvSpPr/>
          <p:nvPr/>
        </p:nvSpPr>
        <p:spPr>
          <a:xfrm>
            <a:off x="5349240" y="960119"/>
            <a:ext cx="3017523" cy="502920"/>
          </a:xfrm>
          <a:prstGeom prst="rect">
            <a:avLst/>
          </a:prstGeom>
          <a:solidFill>
            <a:srgbClr val="1B2A4A"/>
          </a:solidFill>
          <a:ln w="6350">
            <a:solidFill>
              <a:srgbClr val="DDD9D0"/>
            </a:solidFill>
          </a:ln>
        </p:spPr>
        <p:txBody>
          <a:bodyPr lIns="45718" tIns="45718" rIns="45718" bIns="45718"/>
          <a:lstStyle/>
          <a:p>
            <a:pPr/>
          </a:p>
        </p:txBody>
      </p:sp>
      <p:sp>
        <p:nvSpPr>
          <p:cNvPr id="243" name="Text 6"/>
          <p:cNvSpPr txBox="1"/>
          <p:nvPr/>
        </p:nvSpPr>
        <p:spPr>
          <a:xfrm>
            <a:off x="530351" y="1082478"/>
            <a:ext cx="1719073"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300">
                <a:solidFill>
                  <a:srgbClr val="FFFFFF"/>
                </a:solidFill>
              </a:defRPr>
            </a:lvl1pPr>
          </a:lstStyle>
          <a:p>
            <a:pPr/>
            <a:r>
              <a:t>Question</a:t>
            </a:r>
          </a:p>
        </p:txBody>
      </p:sp>
      <p:sp>
        <p:nvSpPr>
          <p:cNvPr id="244" name="Text 7"/>
          <p:cNvSpPr txBox="1"/>
          <p:nvPr/>
        </p:nvSpPr>
        <p:spPr>
          <a:xfrm>
            <a:off x="2450589" y="1087428"/>
            <a:ext cx="2816356" cy="248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FFFFFF"/>
                </a:solidFill>
              </a:defRPr>
            </a:lvl1pPr>
          </a:lstStyle>
          <a:p>
            <a:pPr/>
            <a:r>
              <a:t>Box.com</a:t>
            </a:r>
          </a:p>
        </p:txBody>
      </p:sp>
      <p:sp>
        <p:nvSpPr>
          <p:cNvPr id="245" name="Text 8"/>
          <p:cNvSpPr txBox="1"/>
          <p:nvPr/>
        </p:nvSpPr>
        <p:spPr>
          <a:xfrm>
            <a:off x="5468110" y="1087428"/>
            <a:ext cx="2816355" cy="248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FFFFFF"/>
                </a:solidFill>
              </a:defRPr>
            </a:lvl1pPr>
          </a:lstStyle>
          <a:p>
            <a:pPr/>
            <a:r>
              <a:t>Proton Drive</a:t>
            </a:r>
          </a:p>
        </p:txBody>
      </p:sp>
      <p:sp>
        <p:nvSpPr>
          <p:cNvPr id="246" name="Shape 9"/>
          <p:cNvSpPr/>
          <p:nvPr/>
        </p:nvSpPr>
        <p:spPr>
          <a:xfrm>
            <a:off x="411480" y="1463038"/>
            <a:ext cx="1920240" cy="502922"/>
          </a:xfrm>
          <a:prstGeom prst="rect">
            <a:avLst/>
          </a:prstGeom>
          <a:solidFill>
            <a:srgbClr val="FFFFFF"/>
          </a:solidFill>
          <a:ln w="6350">
            <a:solidFill>
              <a:srgbClr val="DDD9D0"/>
            </a:solidFill>
          </a:ln>
        </p:spPr>
        <p:txBody>
          <a:bodyPr lIns="45718" tIns="45718" rIns="45718" bIns="45718"/>
          <a:lstStyle/>
          <a:p>
            <a:pPr/>
          </a:p>
        </p:txBody>
      </p:sp>
      <p:sp>
        <p:nvSpPr>
          <p:cNvPr id="247" name="Shape 10"/>
          <p:cNvSpPr/>
          <p:nvPr/>
        </p:nvSpPr>
        <p:spPr>
          <a:xfrm>
            <a:off x="2331720" y="1463038"/>
            <a:ext cx="3017523" cy="502922"/>
          </a:xfrm>
          <a:prstGeom prst="rect">
            <a:avLst/>
          </a:prstGeom>
          <a:solidFill>
            <a:srgbClr val="FFFFFF"/>
          </a:solidFill>
          <a:ln w="6350">
            <a:solidFill>
              <a:srgbClr val="DDD9D0"/>
            </a:solidFill>
          </a:ln>
        </p:spPr>
        <p:txBody>
          <a:bodyPr lIns="45718" tIns="45718" rIns="45718" bIns="45718"/>
          <a:lstStyle/>
          <a:p>
            <a:pPr/>
          </a:p>
        </p:txBody>
      </p:sp>
      <p:sp>
        <p:nvSpPr>
          <p:cNvPr id="248" name="Shape 11"/>
          <p:cNvSpPr/>
          <p:nvPr/>
        </p:nvSpPr>
        <p:spPr>
          <a:xfrm>
            <a:off x="5349240" y="1463038"/>
            <a:ext cx="3017523" cy="502922"/>
          </a:xfrm>
          <a:prstGeom prst="rect">
            <a:avLst/>
          </a:prstGeom>
          <a:solidFill>
            <a:srgbClr val="FFFFFF"/>
          </a:solidFill>
          <a:ln w="6350">
            <a:solidFill>
              <a:srgbClr val="DDD9D0"/>
            </a:solidFill>
          </a:ln>
        </p:spPr>
        <p:txBody>
          <a:bodyPr lIns="45718" tIns="45718" rIns="45718" bIns="45718"/>
          <a:lstStyle/>
          <a:p>
            <a:pPr/>
          </a:p>
        </p:txBody>
      </p:sp>
      <p:sp>
        <p:nvSpPr>
          <p:cNvPr id="249" name="Text 12"/>
          <p:cNvSpPr txBox="1"/>
          <p:nvPr/>
        </p:nvSpPr>
        <p:spPr>
          <a:xfrm>
            <a:off x="530351" y="1590348"/>
            <a:ext cx="1719073" cy="248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Where is it based?</a:t>
            </a:r>
          </a:p>
        </p:txBody>
      </p:sp>
      <p:sp>
        <p:nvSpPr>
          <p:cNvPr id="250" name="Text 13"/>
          <p:cNvSpPr txBox="1"/>
          <p:nvPr/>
        </p:nvSpPr>
        <p:spPr>
          <a:xfrm>
            <a:off x="2450589" y="1590348"/>
            <a:ext cx="2816356" cy="248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USA — subject to US law &amp; secret orders</a:t>
            </a:r>
          </a:p>
        </p:txBody>
      </p:sp>
      <p:sp>
        <p:nvSpPr>
          <p:cNvPr id="251" name="Text 14"/>
          <p:cNvSpPr txBox="1"/>
          <p:nvPr/>
        </p:nvSpPr>
        <p:spPr>
          <a:xfrm>
            <a:off x="5468110" y="1495097"/>
            <a:ext cx="2816355" cy="438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Switzerland — strong legal privacy protections</a:t>
            </a:r>
          </a:p>
        </p:txBody>
      </p:sp>
      <p:sp>
        <p:nvSpPr>
          <p:cNvPr id="252" name="Shape 15"/>
          <p:cNvSpPr/>
          <p:nvPr/>
        </p:nvSpPr>
        <p:spPr>
          <a:xfrm>
            <a:off x="411480" y="1965960"/>
            <a:ext cx="1920240" cy="502920"/>
          </a:xfrm>
          <a:prstGeom prst="rect">
            <a:avLst/>
          </a:prstGeom>
          <a:solidFill>
            <a:srgbClr val="F7F5F0"/>
          </a:solidFill>
          <a:ln w="6350">
            <a:solidFill>
              <a:srgbClr val="DDD9D0"/>
            </a:solidFill>
          </a:ln>
        </p:spPr>
        <p:txBody>
          <a:bodyPr lIns="45718" tIns="45718" rIns="45718" bIns="45718"/>
          <a:lstStyle/>
          <a:p>
            <a:pPr/>
          </a:p>
        </p:txBody>
      </p:sp>
      <p:sp>
        <p:nvSpPr>
          <p:cNvPr id="253" name="Shape 16"/>
          <p:cNvSpPr/>
          <p:nvPr/>
        </p:nvSpPr>
        <p:spPr>
          <a:xfrm>
            <a:off x="2331720" y="1965960"/>
            <a:ext cx="3017523" cy="502920"/>
          </a:xfrm>
          <a:prstGeom prst="rect">
            <a:avLst/>
          </a:prstGeom>
          <a:solidFill>
            <a:srgbClr val="FFF8F0"/>
          </a:solidFill>
          <a:ln w="6350">
            <a:solidFill>
              <a:srgbClr val="DDD9D0"/>
            </a:solidFill>
          </a:ln>
        </p:spPr>
        <p:txBody>
          <a:bodyPr lIns="45718" tIns="45718" rIns="45718" bIns="45718"/>
          <a:lstStyle/>
          <a:p>
            <a:pPr/>
          </a:p>
        </p:txBody>
      </p:sp>
      <p:sp>
        <p:nvSpPr>
          <p:cNvPr id="254" name="Shape 17"/>
          <p:cNvSpPr/>
          <p:nvPr/>
        </p:nvSpPr>
        <p:spPr>
          <a:xfrm>
            <a:off x="5349240" y="1965960"/>
            <a:ext cx="3017523" cy="502920"/>
          </a:xfrm>
          <a:prstGeom prst="rect">
            <a:avLst/>
          </a:prstGeom>
          <a:solidFill>
            <a:srgbClr val="F0FFF8"/>
          </a:solidFill>
          <a:ln w="6350">
            <a:solidFill>
              <a:srgbClr val="DDD9D0"/>
            </a:solidFill>
          </a:ln>
        </p:spPr>
        <p:txBody>
          <a:bodyPr lIns="45718" tIns="45718" rIns="45718" bIns="45718"/>
          <a:lstStyle/>
          <a:p>
            <a:pPr/>
          </a:p>
        </p:txBody>
      </p:sp>
      <p:sp>
        <p:nvSpPr>
          <p:cNvPr id="255" name="Text 18"/>
          <p:cNvSpPr txBox="1"/>
          <p:nvPr/>
        </p:nvSpPr>
        <p:spPr>
          <a:xfrm>
            <a:off x="530351" y="2093266"/>
            <a:ext cx="1719073"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Business model?</a:t>
            </a:r>
          </a:p>
        </p:txBody>
      </p:sp>
      <p:sp>
        <p:nvSpPr>
          <p:cNvPr id="256" name="Text 19"/>
          <p:cNvSpPr txBox="1"/>
          <p:nvPr/>
        </p:nvSpPr>
        <p:spPr>
          <a:xfrm>
            <a:off x="2450589" y="2093266"/>
            <a:ext cx="2816356"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Enterprise subscriptions</a:t>
            </a:r>
          </a:p>
        </p:txBody>
      </p:sp>
      <p:sp>
        <p:nvSpPr>
          <p:cNvPr id="257" name="Text 20"/>
          <p:cNvSpPr txBox="1"/>
          <p:nvPr/>
        </p:nvSpPr>
        <p:spPr>
          <a:xfrm>
            <a:off x="5468110" y="2093266"/>
            <a:ext cx="2816355"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Paid subscriptions — you are the customer</a:t>
            </a:r>
          </a:p>
        </p:txBody>
      </p:sp>
      <p:sp>
        <p:nvSpPr>
          <p:cNvPr id="258" name="Shape 21"/>
          <p:cNvSpPr/>
          <p:nvPr/>
        </p:nvSpPr>
        <p:spPr>
          <a:xfrm>
            <a:off x="411480" y="2468877"/>
            <a:ext cx="1920240" cy="502920"/>
          </a:xfrm>
          <a:prstGeom prst="rect">
            <a:avLst/>
          </a:prstGeom>
          <a:solidFill>
            <a:srgbClr val="FFFFFF"/>
          </a:solidFill>
          <a:ln w="6350">
            <a:solidFill>
              <a:srgbClr val="DDD9D0"/>
            </a:solidFill>
          </a:ln>
        </p:spPr>
        <p:txBody>
          <a:bodyPr lIns="45718" tIns="45718" rIns="45718" bIns="45718"/>
          <a:lstStyle/>
          <a:p>
            <a:pPr/>
          </a:p>
        </p:txBody>
      </p:sp>
      <p:sp>
        <p:nvSpPr>
          <p:cNvPr id="259" name="Shape 22"/>
          <p:cNvSpPr/>
          <p:nvPr/>
        </p:nvSpPr>
        <p:spPr>
          <a:xfrm>
            <a:off x="2331720" y="2468877"/>
            <a:ext cx="3017523" cy="502920"/>
          </a:xfrm>
          <a:prstGeom prst="rect">
            <a:avLst/>
          </a:prstGeom>
          <a:solidFill>
            <a:srgbClr val="FFFFFF"/>
          </a:solidFill>
          <a:ln w="6350">
            <a:solidFill>
              <a:srgbClr val="DDD9D0"/>
            </a:solidFill>
          </a:ln>
        </p:spPr>
        <p:txBody>
          <a:bodyPr lIns="45718" tIns="45718" rIns="45718" bIns="45718"/>
          <a:lstStyle/>
          <a:p>
            <a:pPr/>
          </a:p>
        </p:txBody>
      </p:sp>
      <p:sp>
        <p:nvSpPr>
          <p:cNvPr id="260" name="Shape 23"/>
          <p:cNvSpPr/>
          <p:nvPr/>
        </p:nvSpPr>
        <p:spPr>
          <a:xfrm>
            <a:off x="5349240" y="2468877"/>
            <a:ext cx="3017523" cy="502920"/>
          </a:xfrm>
          <a:prstGeom prst="rect">
            <a:avLst/>
          </a:prstGeom>
          <a:solidFill>
            <a:srgbClr val="FFFFFF"/>
          </a:solidFill>
          <a:ln w="6350">
            <a:solidFill>
              <a:srgbClr val="DDD9D0"/>
            </a:solidFill>
          </a:ln>
        </p:spPr>
        <p:txBody>
          <a:bodyPr lIns="45718" tIns="45718" rIns="45718" bIns="45718"/>
          <a:lstStyle/>
          <a:p>
            <a:pPr/>
          </a:p>
        </p:txBody>
      </p:sp>
      <p:sp>
        <p:nvSpPr>
          <p:cNvPr id="261" name="Text 24"/>
          <p:cNvSpPr txBox="1"/>
          <p:nvPr/>
        </p:nvSpPr>
        <p:spPr>
          <a:xfrm>
            <a:off x="530351" y="2596187"/>
            <a:ext cx="1719073"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Independently audited?</a:t>
            </a:r>
          </a:p>
        </p:txBody>
      </p:sp>
      <p:sp>
        <p:nvSpPr>
          <p:cNvPr id="262" name="Text 25"/>
          <p:cNvSpPr txBox="1"/>
          <p:nvPr/>
        </p:nvSpPr>
        <p:spPr>
          <a:xfrm>
            <a:off x="2450589" y="2596187"/>
            <a:ext cx="2816356"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Standard IT compliance audits</a:t>
            </a:r>
          </a:p>
        </p:txBody>
      </p:sp>
      <p:sp>
        <p:nvSpPr>
          <p:cNvPr id="263" name="Text 26"/>
          <p:cNvSpPr txBox="1"/>
          <p:nvPr/>
        </p:nvSpPr>
        <p:spPr>
          <a:xfrm>
            <a:off x="5468110" y="2500938"/>
            <a:ext cx="2816355" cy="438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Regular third-party security audits, results published</a:t>
            </a:r>
          </a:p>
        </p:txBody>
      </p:sp>
      <p:sp>
        <p:nvSpPr>
          <p:cNvPr id="264" name="Shape 27"/>
          <p:cNvSpPr/>
          <p:nvPr/>
        </p:nvSpPr>
        <p:spPr>
          <a:xfrm>
            <a:off x="411480" y="2971799"/>
            <a:ext cx="1920240" cy="502923"/>
          </a:xfrm>
          <a:prstGeom prst="rect">
            <a:avLst/>
          </a:prstGeom>
          <a:solidFill>
            <a:srgbClr val="F7F5F0"/>
          </a:solidFill>
          <a:ln w="6350">
            <a:solidFill>
              <a:srgbClr val="DDD9D0"/>
            </a:solidFill>
          </a:ln>
        </p:spPr>
        <p:txBody>
          <a:bodyPr lIns="45718" tIns="45718" rIns="45718" bIns="45718"/>
          <a:lstStyle/>
          <a:p>
            <a:pPr/>
          </a:p>
        </p:txBody>
      </p:sp>
      <p:sp>
        <p:nvSpPr>
          <p:cNvPr id="265" name="Shape 28"/>
          <p:cNvSpPr/>
          <p:nvPr/>
        </p:nvSpPr>
        <p:spPr>
          <a:xfrm>
            <a:off x="2331720" y="2971799"/>
            <a:ext cx="3017523" cy="502923"/>
          </a:xfrm>
          <a:prstGeom prst="rect">
            <a:avLst/>
          </a:prstGeom>
          <a:solidFill>
            <a:srgbClr val="FFF8F0"/>
          </a:solidFill>
          <a:ln w="6350">
            <a:solidFill>
              <a:srgbClr val="DDD9D0"/>
            </a:solidFill>
          </a:ln>
        </p:spPr>
        <p:txBody>
          <a:bodyPr lIns="45718" tIns="45718" rIns="45718" bIns="45718"/>
          <a:lstStyle/>
          <a:p>
            <a:pPr/>
          </a:p>
        </p:txBody>
      </p:sp>
      <p:sp>
        <p:nvSpPr>
          <p:cNvPr id="266" name="Shape 29"/>
          <p:cNvSpPr/>
          <p:nvPr/>
        </p:nvSpPr>
        <p:spPr>
          <a:xfrm>
            <a:off x="5349240" y="2971799"/>
            <a:ext cx="3017523" cy="502923"/>
          </a:xfrm>
          <a:prstGeom prst="rect">
            <a:avLst/>
          </a:prstGeom>
          <a:solidFill>
            <a:srgbClr val="F0FFF8"/>
          </a:solidFill>
          <a:ln w="6350">
            <a:solidFill>
              <a:srgbClr val="DDD9D0"/>
            </a:solidFill>
          </a:ln>
        </p:spPr>
        <p:txBody>
          <a:bodyPr lIns="45718" tIns="45718" rIns="45718" bIns="45718"/>
          <a:lstStyle/>
          <a:p>
            <a:pPr/>
          </a:p>
        </p:txBody>
      </p:sp>
      <p:sp>
        <p:nvSpPr>
          <p:cNvPr id="267" name="Text 30"/>
          <p:cNvSpPr txBox="1"/>
          <p:nvPr/>
        </p:nvSpPr>
        <p:spPr>
          <a:xfrm>
            <a:off x="530351" y="3099106"/>
            <a:ext cx="1719073"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Government requests?</a:t>
            </a:r>
          </a:p>
        </p:txBody>
      </p:sp>
      <p:sp>
        <p:nvSpPr>
          <p:cNvPr id="268" name="Text 31"/>
          <p:cNvSpPr txBox="1"/>
          <p:nvPr/>
        </p:nvSpPr>
        <p:spPr>
          <a:xfrm>
            <a:off x="2450589" y="3003856"/>
            <a:ext cx="2816356" cy="438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Complies with US requests; no warrant canary</a:t>
            </a:r>
          </a:p>
        </p:txBody>
      </p:sp>
      <p:sp>
        <p:nvSpPr>
          <p:cNvPr id="269" name="Text 32"/>
          <p:cNvSpPr txBox="1"/>
          <p:nvPr/>
        </p:nvSpPr>
        <p:spPr>
          <a:xfrm>
            <a:off x="5468110" y="3003856"/>
            <a:ext cx="2816355" cy="438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Publishes transparency reports; legally challenges overreach</a:t>
            </a:r>
          </a:p>
        </p:txBody>
      </p:sp>
      <p:sp>
        <p:nvSpPr>
          <p:cNvPr id="270" name="Shape 33"/>
          <p:cNvSpPr/>
          <p:nvPr/>
        </p:nvSpPr>
        <p:spPr>
          <a:xfrm>
            <a:off x="411480" y="3474720"/>
            <a:ext cx="1920240" cy="502920"/>
          </a:xfrm>
          <a:prstGeom prst="rect">
            <a:avLst/>
          </a:prstGeom>
          <a:solidFill>
            <a:srgbClr val="FFFFFF"/>
          </a:solidFill>
          <a:ln w="6350">
            <a:solidFill>
              <a:srgbClr val="DDD9D0"/>
            </a:solidFill>
          </a:ln>
        </p:spPr>
        <p:txBody>
          <a:bodyPr lIns="45718" tIns="45718" rIns="45718" bIns="45718"/>
          <a:lstStyle/>
          <a:p>
            <a:pPr/>
          </a:p>
        </p:txBody>
      </p:sp>
      <p:sp>
        <p:nvSpPr>
          <p:cNvPr id="271" name="Shape 34"/>
          <p:cNvSpPr/>
          <p:nvPr/>
        </p:nvSpPr>
        <p:spPr>
          <a:xfrm>
            <a:off x="2331720" y="3474720"/>
            <a:ext cx="3017523" cy="502920"/>
          </a:xfrm>
          <a:prstGeom prst="rect">
            <a:avLst/>
          </a:prstGeom>
          <a:solidFill>
            <a:srgbClr val="FFFFFF"/>
          </a:solidFill>
          <a:ln w="6350">
            <a:solidFill>
              <a:srgbClr val="DDD9D0"/>
            </a:solidFill>
          </a:ln>
        </p:spPr>
        <p:txBody>
          <a:bodyPr lIns="45718" tIns="45718" rIns="45718" bIns="45718"/>
          <a:lstStyle/>
          <a:p>
            <a:pPr/>
          </a:p>
        </p:txBody>
      </p:sp>
      <p:sp>
        <p:nvSpPr>
          <p:cNvPr id="272" name="Shape 35"/>
          <p:cNvSpPr/>
          <p:nvPr/>
        </p:nvSpPr>
        <p:spPr>
          <a:xfrm>
            <a:off x="5349240" y="3474720"/>
            <a:ext cx="3017523" cy="502920"/>
          </a:xfrm>
          <a:prstGeom prst="rect">
            <a:avLst/>
          </a:prstGeom>
          <a:solidFill>
            <a:srgbClr val="FFFFFF"/>
          </a:solidFill>
          <a:ln w="6350">
            <a:solidFill>
              <a:srgbClr val="DDD9D0"/>
            </a:solidFill>
          </a:ln>
        </p:spPr>
        <p:txBody>
          <a:bodyPr lIns="45718" tIns="45718" rIns="45718" bIns="45718"/>
          <a:lstStyle/>
          <a:p>
            <a:pPr/>
          </a:p>
        </p:txBody>
      </p:sp>
      <p:sp>
        <p:nvSpPr>
          <p:cNvPr id="273" name="Text 36"/>
          <p:cNvSpPr txBox="1"/>
          <p:nvPr/>
        </p:nvSpPr>
        <p:spPr>
          <a:xfrm>
            <a:off x="530351" y="3602027"/>
            <a:ext cx="1719073"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Open source?</a:t>
            </a:r>
          </a:p>
        </p:txBody>
      </p:sp>
      <p:sp>
        <p:nvSpPr>
          <p:cNvPr id="274" name="Text 37"/>
          <p:cNvSpPr txBox="1"/>
          <p:nvPr/>
        </p:nvSpPr>
        <p:spPr>
          <a:xfrm>
            <a:off x="2450589" y="3602027"/>
            <a:ext cx="2816356"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Proprietary / closed source</a:t>
            </a:r>
          </a:p>
        </p:txBody>
      </p:sp>
      <p:sp>
        <p:nvSpPr>
          <p:cNvPr id="275" name="Text 38"/>
          <p:cNvSpPr txBox="1"/>
          <p:nvPr/>
        </p:nvSpPr>
        <p:spPr>
          <a:xfrm>
            <a:off x="5468110" y="3602027"/>
            <a:ext cx="2816355"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Client apps open source on GitHub</a:t>
            </a:r>
          </a:p>
        </p:txBody>
      </p:sp>
      <p:sp>
        <p:nvSpPr>
          <p:cNvPr id="276" name="Text 39"/>
          <p:cNvSpPr txBox="1"/>
          <p:nvPr/>
        </p:nvSpPr>
        <p:spPr>
          <a:xfrm>
            <a:off x="457198" y="4138992"/>
            <a:ext cx="8229604"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2E9E5B"/>
                </a:solidFill>
              </a:defRPr>
            </a:lvl1pPr>
          </a:lstStyle>
          <a:p>
            <a:pPr/>
            <a:r>
              <a:t>✔  Proton Drive is the better choice for sensitive activist documents.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278"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279" name="Text 1"/>
          <p:cNvSpPr txBox="1"/>
          <p:nvPr/>
        </p:nvSpPr>
        <p:spPr>
          <a:xfrm>
            <a:off x="221306" y="203743"/>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3 OF 12</a:t>
            </a:r>
          </a:p>
        </p:txBody>
      </p:sp>
      <p:sp>
        <p:nvSpPr>
          <p:cNvPr id="280" name="Text 2"/>
          <p:cNvSpPr txBox="1"/>
          <p:nvPr/>
        </p:nvSpPr>
        <p:spPr>
          <a:xfrm>
            <a:off x="248121" y="641637"/>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Passwords &amp; Accounts</a:t>
            </a:r>
          </a:p>
        </p:txBody>
      </p:sp>
      <p:pic>
        <p:nvPicPr>
          <p:cNvPr id="281" name="mel_brooks_luggage_combination.jpeg" descr="mel_brooks_luggage_combination.jpeg"/>
          <p:cNvPicPr>
            <a:picLocks noChangeAspect="1"/>
          </p:cNvPicPr>
          <p:nvPr/>
        </p:nvPicPr>
        <p:blipFill>
          <a:blip r:embed="rId2">
            <a:extLst/>
          </a:blip>
          <a:stretch>
            <a:fillRect/>
          </a:stretch>
        </p:blipFill>
        <p:spPr>
          <a:xfrm>
            <a:off x="2294189" y="1403156"/>
            <a:ext cx="6976813" cy="375876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24" name="dontpanic.jpeg" descr="dontpanic.jpeg"/>
          <p:cNvPicPr>
            <a:picLocks noChangeAspect="1"/>
          </p:cNvPicPr>
          <p:nvPr/>
        </p:nvPicPr>
        <p:blipFill>
          <a:blip r:embed="rId2">
            <a:extLst/>
          </a:blip>
          <a:stretch>
            <a:fillRect/>
          </a:stretch>
        </p:blipFill>
        <p:spPr>
          <a:xfrm>
            <a:off x="2000250" y="0"/>
            <a:ext cx="5143500" cy="51435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284"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The Problem with Passwords</a:t>
            </a:r>
          </a:p>
        </p:txBody>
      </p:sp>
      <p:sp>
        <p:nvSpPr>
          <p:cNvPr id="285"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286" name="Text 3"/>
          <p:cNvSpPr txBox="1"/>
          <p:nvPr/>
        </p:nvSpPr>
        <p:spPr>
          <a:xfrm>
            <a:off x="457198" y="1024330"/>
            <a:ext cx="8229604" cy="3104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700">
                <a:solidFill>
                  <a:srgbClr val="1B2A4A"/>
                </a:solidFill>
              </a:defRPr>
            </a:lvl1pPr>
          </a:lstStyle>
          <a:p>
            <a:pPr/>
            <a:r>
              <a:t>Most people reuse the same password everywhere.</a:t>
            </a:r>
          </a:p>
        </p:txBody>
      </p:sp>
      <p:sp>
        <p:nvSpPr>
          <p:cNvPr id="287" name="Text 4"/>
          <p:cNvSpPr txBox="1"/>
          <p:nvPr/>
        </p:nvSpPr>
        <p:spPr>
          <a:xfrm>
            <a:off x="457198" y="1601532"/>
            <a:ext cx="8229604" cy="5093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rgbClr val="1B2A4A"/>
                </a:solidFill>
              </a:defRPr>
            </a:lvl1pPr>
          </a:lstStyle>
          <a:p>
            <a:pPr/>
            <a:r>
              <a:t>When one website gets hacked — and this happens constantly — attackers automatically try that same password on your email, your bank, and your social media.</a:t>
            </a:r>
          </a:p>
        </p:txBody>
      </p:sp>
      <p:sp>
        <p:nvSpPr>
          <p:cNvPr id="288" name="Shape 5"/>
          <p:cNvSpPr/>
          <p:nvPr/>
        </p:nvSpPr>
        <p:spPr>
          <a:xfrm>
            <a:off x="411479" y="2331720"/>
            <a:ext cx="8321041" cy="1920241"/>
          </a:xfrm>
          <a:prstGeom prst="rect">
            <a:avLst/>
          </a:prstGeom>
          <a:solidFill>
            <a:srgbClr val="FDECEA"/>
          </a:solidFill>
          <a:ln w="19050">
            <a:solidFill>
              <a:srgbClr val="D94040"/>
            </a:solidFill>
          </a:ln>
        </p:spPr>
        <p:txBody>
          <a:bodyPr lIns="45718" tIns="45718" rIns="45718" bIns="45718"/>
          <a:lstStyle/>
          <a:p>
            <a:pPr/>
          </a:p>
        </p:txBody>
      </p:sp>
      <p:sp>
        <p:nvSpPr>
          <p:cNvPr id="289" name="Text 6"/>
          <p:cNvSpPr txBox="1"/>
          <p:nvPr/>
        </p:nvSpPr>
        <p:spPr>
          <a:xfrm>
            <a:off x="640079" y="2493072"/>
            <a:ext cx="7680960"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1B2A4A"/>
                </a:solidFill>
              </a:defRPr>
            </a:lvl1pPr>
          </a:lstStyle>
          <a:p>
            <a:pPr/>
            <a:r>
              <a:t>A strong password must be:</a:t>
            </a:r>
          </a:p>
        </p:txBody>
      </p:sp>
      <p:sp>
        <p:nvSpPr>
          <p:cNvPr id="290" name="Text 7"/>
          <p:cNvSpPr txBox="1"/>
          <p:nvPr/>
        </p:nvSpPr>
        <p:spPr>
          <a:xfrm>
            <a:off x="640079" y="2915852"/>
            <a:ext cx="7680960"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Long - The longer the better</a:t>
            </a:r>
          </a:p>
        </p:txBody>
      </p:sp>
      <p:sp>
        <p:nvSpPr>
          <p:cNvPr id="291" name="Text 8"/>
          <p:cNvSpPr txBox="1"/>
          <p:nvPr/>
        </p:nvSpPr>
        <p:spPr>
          <a:xfrm>
            <a:off x="640079" y="3234875"/>
            <a:ext cx="7680960" cy="461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Random including numbers, upper and lowercase letters and symbols — not your name, birthday, or pet's name</a:t>
            </a:r>
          </a:p>
        </p:txBody>
      </p:sp>
      <p:sp>
        <p:nvSpPr>
          <p:cNvPr id="292" name="Text 9"/>
          <p:cNvSpPr txBox="1"/>
          <p:nvPr/>
        </p:nvSpPr>
        <p:spPr>
          <a:xfrm>
            <a:off x="640079" y="3757099"/>
            <a:ext cx="76809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Unique — never reused on any other site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295"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The Solution: A Password Manager</a:t>
            </a:r>
          </a:p>
        </p:txBody>
      </p:sp>
      <p:sp>
        <p:nvSpPr>
          <p:cNvPr id="296"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297" name="Text 3"/>
          <p:cNvSpPr txBox="1"/>
          <p:nvPr/>
        </p:nvSpPr>
        <p:spPr>
          <a:xfrm>
            <a:off x="457198" y="934020"/>
            <a:ext cx="8229604" cy="5093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rgbClr val="1B2A4A"/>
                </a:solidFill>
              </a:defRPr>
            </a:lvl1pPr>
          </a:lstStyle>
          <a:p>
            <a:pPr/>
            <a:r>
              <a:t>A password manager remembers all your passwords for you, locked behind ONE master password — or your fingerprint.</a:t>
            </a:r>
          </a:p>
        </p:txBody>
      </p:sp>
      <p:sp>
        <p:nvSpPr>
          <p:cNvPr id="298" name="Shape 4"/>
          <p:cNvSpPr/>
          <p:nvPr/>
        </p:nvSpPr>
        <p:spPr>
          <a:xfrm>
            <a:off x="411480" y="1572766"/>
            <a:ext cx="2633473" cy="3108962"/>
          </a:xfrm>
          <a:prstGeom prst="rect">
            <a:avLst/>
          </a:prstGeom>
          <a:solidFill>
            <a:srgbClr val="FFFFFF"/>
          </a:solidFill>
          <a:ln w="12700">
            <a:solidFill>
              <a:srgbClr val="DDD9D0"/>
            </a:solidFill>
          </a:ln>
        </p:spPr>
        <p:txBody>
          <a:bodyPr lIns="45718" tIns="45718" rIns="45718" bIns="45718"/>
          <a:lstStyle/>
          <a:p>
            <a:pPr/>
          </a:p>
        </p:txBody>
      </p:sp>
      <p:sp>
        <p:nvSpPr>
          <p:cNvPr id="299" name="Shape 5"/>
          <p:cNvSpPr/>
          <p:nvPr/>
        </p:nvSpPr>
        <p:spPr>
          <a:xfrm>
            <a:off x="411480" y="1572766"/>
            <a:ext cx="2633473" cy="109731"/>
          </a:xfrm>
          <a:prstGeom prst="rect">
            <a:avLst/>
          </a:prstGeom>
          <a:solidFill>
            <a:srgbClr val="2E9E5B"/>
          </a:solidFill>
          <a:ln w="12700">
            <a:solidFill>
              <a:srgbClr val="2E9E5B"/>
            </a:solidFill>
          </a:ln>
        </p:spPr>
        <p:txBody>
          <a:bodyPr lIns="45718" tIns="45718" rIns="45718" bIns="45718"/>
          <a:lstStyle/>
          <a:p>
            <a:pPr/>
          </a:p>
        </p:txBody>
      </p:sp>
      <p:sp>
        <p:nvSpPr>
          <p:cNvPr id="300" name="Text 6"/>
          <p:cNvSpPr txBox="1"/>
          <p:nvPr/>
        </p:nvSpPr>
        <p:spPr>
          <a:xfrm>
            <a:off x="594359" y="1808559"/>
            <a:ext cx="2267714"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1B2A4A"/>
                </a:solidFill>
              </a:defRPr>
            </a:lvl1pPr>
          </a:lstStyle>
          <a:p>
            <a:pPr/>
            <a:r>
              <a:t>1Password</a:t>
            </a:r>
          </a:p>
        </p:txBody>
      </p:sp>
      <p:sp>
        <p:nvSpPr>
          <p:cNvPr id="301" name="Text 7"/>
          <p:cNvSpPr txBox="1"/>
          <p:nvPr/>
        </p:nvSpPr>
        <p:spPr>
          <a:xfrm>
            <a:off x="594359" y="2278302"/>
            <a:ext cx="2267714"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100">
                <a:solidFill>
                  <a:srgbClr val="2E9E5B"/>
                </a:solidFill>
              </a:defRPr>
            </a:lvl1pPr>
          </a:lstStyle>
          <a:p>
            <a:pPr/>
            <a:r>
              <a:t>~$3/month</a:t>
            </a:r>
          </a:p>
        </p:txBody>
      </p:sp>
      <p:sp>
        <p:nvSpPr>
          <p:cNvPr id="302" name="Text 8"/>
          <p:cNvSpPr txBox="1"/>
          <p:nvPr/>
        </p:nvSpPr>
        <p:spPr>
          <a:xfrm>
            <a:off x="594359" y="3147113"/>
            <a:ext cx="2267714" cy="819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Excellent design. Third-party audited. Works on phone and computer. Widely trusted by security professionals.</a:t>
            </a:r>
          </a:p>
        </p:txBody>
      </p:sp>
      <p:sp>
        <p:nvSpPr>
          <p:cNvPr id="303" name="Shape 9"/>
          <p:cNvSpPr/>
          <p:nvPr/>
        </p:nvSpPr>
        <p:spPr>
          <a:xfrm>
            <a:off x="3163822" y="1572766"/>
            <a:ext cx="2633474" cy="3108962"/>
          </a:xfrm>
          <a:prstGeom prst="rect">
            <a:avLst/>
          </a:prstGeom>
          <a:solidFill>
            <a:srgbClr val="FFFFFF"/>
          </a:solidFill>
          <a:ln w="12700">
            <a:solidFill>
              <a:srgbClr val="DDD9D0"/>
            </a:solidFill>
          </a:ln>
        </p:spPr>
        <p:txBody>
          <a:bodyPr lIns="45718" tIns="45718" rIns="45718" bIns="45718"/>
          <a:lstStyle/>
          <a:p>
            <a:pPr/>
          </a:p>
        </p:txBody>
      </p:sp>
      <p:sp>
        <p:nvSpPr>
          <p:cNvPr id="304" name="Shape 10"/>
          <p:cNvSpPr/>
          <p:nvPr/>
        </p:nvSpPr>
        <p:spPr>
          <a:xfrm>
            <a:off x="3163822" y="1572766"/>
            <a:ext cx="2633474" cy="109731"/>
          </a:xfrm>
          <a:prstGeom prst="rect">
            <a:avLst/>
          </a:prstGeom>
          <a:solidFill>
            <a:srgbClr val="E8A838"/>
          </a:solidFill>
          <a:ln w="12700">
            <a:solidFill>
              <a:srgbClr val="E8A838"/>
            </a:solidFill>
          </a:ln>
        </p:spPr>
        <p:txBody>
          <a:bodyPr lIns="45718" tIns="45718" rIns="45718" bIns="45718"/>
          <a:lstStyle/>
          <a:p>
            <a:pPr/>
          </a:p>
        </p:txBody>
      </p:sp>
      <p:sp>
        <p:nvSpPr>
          <p:cNvPr id="305" name="Text 11"/>
          <p:cNvSpPr txBox="1"/>
          <p:nvPr/>
        </p:nvSpPr>
        <p:spPr>
          <a:xfrm>
            <a:off x="3346703" y="1808559"/>
            <a:ext cx="2267714"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1B2A4A"/>
                </a:solidFill>
              </a:defRPr>
            </a:lvl1pPr>
          </a:lstStyle>
          <a:p>
            <a:pPr/>
            <a:r>
              <a:t>Bitwarden</a:t>
            </a:r>
          </a:p>
        </p:txBody>
      </p:sp>
      <p:sp>
        <p:nvSpPr>
          <p:cNvPr id="306" name="Text 12"/>
          <p:cNvSpPr txBox="1"/>
          <p:nvPr/>
        </p:nvSpPr>
        <p:spPr>
          <a:xfrm>
            <a:off x="3346703" y="2278302"/>
            <a:ext cx="2267714"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100">
                <a:solidFill>
                  <a:srgbClr val="E8A838"/>
                </a:solidFill>
              </a:defRPr>
            </a:lvl1pPr>
          </a:lstStyle>
          <a:p>
            <a:pPr/>
            <a:r>
              <a:t>FREE · OPEN SOURCE</a:t>
            </a:r>
          </a:p>
        </p:txBody>
      </p:sp>
      <p:sp>
        <p:nvSpPr>
          <p:cNvPr id="307" name="Text 13"/>
          <p:cNvSpPr txBox="1"/>
          <p:nvPr/>
        </p:nvSpPr>
        <p:spPr>
          <a:xfrm>
            <a:off x="3346703" y="3147113"/>
            <a:ext cx="2267714" cy="819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Free and open source. Works on phone and computer. Quality implementation. US-based company.</a:t>
            </a:r>
          </a:p>
        </p:txBody>
      </p:sp>
      <p:sp>
        <p:nvSpPr>
          <p:cNvPr id="308" name="Shape 14"/>
          <p:cNvSpPr/>
          <p:nvPr/>
        </p:nvSpPr>
        <p:spPr>
          <a:xfrm>
            <a:off x="5916167" y="1572766"/>
            <a:ext cx="2633475" cy="3108962"/>
          </a:xfrm>
          <a:prstGeom prst="rect">
            <a:avLst/>
          </a:prstGeom>
          <a:solidFill>
            <a:srgbClr val="FFFFFF"/>
          </a:solidFill>
          <a:ln w="12700">
            <a:solidFill>
              <a:srgbClr val="DDD9D0"/>
            </a:solidFill>
          </a:ln>
        </p:spPr>
        <p:txBody>
          <a:bodyPr lIns="45718" tIns="45718" rIns="45718" bIns="45718"/>
          <a:lstStyle/>
          <a:p>
            <a:pPr/>
          </a:p>
        </p:txBody>
      </p:sp>
      <p:sp>
        <p:nvSpPr>
          <p:cNvPr id="309" name="Shape 15"/>
          <p:cNvSpPr/>
          <p:nvPr/>
        </p:nvSpPr>
        <p:spPr>
          <a:xfrm>
            <a:off x="5916167" y="1572766"/>
            <a:ext cx="2633475" cy="109731"/>
          </a:xfrm>
          <a:prstGeom prst="rect">
            <a:avLst/>
          </a:prstGeom>
          <a:solidFill>
            <a:srgbClr val="7B93A8"/>
          </a:solidFill>
          <a:ln w="12700">
            <a:solidFill>
              <a:srgbClr val="7B93A8"/>
            </a:solidFill>
          </a:ln>
        </p:spPr>
        <p:txBody>
          <a:bodyPr lIns="45718" tIns="45718" rIns="45718" bIns="45718"/>
          <a:lstStyle/>
          <a:p>
            <a:pPr/>
          </a:p>
        </p:txBody>
      </p:sp>
      <p:sp>
        <p:nvSpPr>
          <p:cNvPr id="310" name="Text 16"/>
          <p:cNvSpPr txBox="1"/>
          <p:nvPr/>
        </p:nvSpPr>
        <p:spPr>
          <a:xfrm>
            <a:off x="6099047" y="1808559"/>
            <a:ext cx="2267715"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1B2A4A"/>
                </a:solidFill>
              </a:defRPr>
            </a:lvl1pPr>
          </a:lstStyle>
          <a:p>
            <a:pPr/>
            <a:r>
              <a:t>KeePassXC</a:t>
            </a:r>
          </a:p>
        </p:txBody>
      </p:sp>
      <p:sp>
        <p:nvSpPr>
          <p:cNvPr id="311" name="Text 17"/>
          <p:cNvSpPr txBox="1"/>
          <p:nvPr/>
        </p:nvSpPr>
        <p:spPr>
          <a:xfrm>
            <a:off x="6099047" y="2278302"/>
            <a:ext cx="2267715"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100">
                <a:solidFill>
                  <a:srgbClr val="7B93A8"/>
                </a:solidFill>
              </a:defRPr>
            </a:lvl1pPr>
          </a:lstStyle>
          <a:p>
            <a:pPr/>
            <a:r>
              <a:t>FREE · ON-DEVICE ONLY</a:t>
            </a:r>
          </a:p>
        </p:txBody>
      </p:sp>
      <p:sp>
        <p:nvSpPr>
          <p:cNvPr id="312" name="Text 18"/>
          <p:cNvSpPr txBox="1"/>
          <p:nvPr/>
        </p:nvSpPr>
        <p:spPr>
          <a:xfrm>
            <a:off x="6099047" y="3147113"/>
            <a:ext cx="2267715" cy="819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Stores passwords only on your device — never in the cloud. No company to subpoena. Harder to set up.</a:t>
            </a:r>
          </a:p>
        </p:txBody>
      </p:sp>
      <p:sp>
        <p:nvSpPr>
          <p:cNvPr id="313" name="Diversify! If one resource is compromised, don't let them get everything!"/>
          <p:cNvSpPr txBox="1"/>
          <p:nvPr/>
        </p:nvSpPr>
        <p:spPr>
          <a:xfrm>
            <a:off x="1061887" y="4730118"/>
            <a:ext cx="6837344" cy="3330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Diversify! If one resource is compromised, don't let them get everything!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316"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Usernames, too!</a:t>
            </a:r>
          </a:p>
        </p:txBody>
      </p:sp>
      <p:sp>
        <p:nvSpPr>
          <p:cNvPr id="317" name="Text 3"/>
          <p:cNvSpPr txBox="1"/>
          <p:nvPr/>
        </p:nvSpPr>
        <p:spPr>
          <a:xfrm>
            <a:off x="340999" y="1752699"/>
            <a:ext cx="3875023" cy="19106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700">
                <a:solidFill>
                  <a:srgbClr val="1B2A4A"/>
                </a:solidFill>
              </a:defRPr>
            </a:pPr>
            <a:r>
              <a:t>Email Aliases:</a:t>
            </a:r>
          </a:p>
          <a:p>
            <a:pPr marL="170445" indent="-170445">
              <a:buSzPct val="100000"/>
              <a:buChar char="•"/>
              <a:defRPr b="1" sz="1700">
                <a:solidFill>
                  <a:srgbClr val="1B2A4A"/>
                </a:solidFill>
              </a:defRPr>
            </a:pPr>
            <a:r>
              <a:t>Proton Mail</a:t>
            </a:r>
          </a:p>
          <a:p>
            <a:pPr marL="170445" indent="-170445">
              <a:buSzPct val="100000"/>
              <a:buChar char="•"/>
              <a:defRPr b="1" sz="1700">
                <a:solidFill>
                  <a:srgbClr val="1B2A4A"/>
                </a:solidFill>
              </a:defRPr>
            </a:pPr>
            <a:r>
              <a:t>SimpleLogin</a:t>
            </a:r>
          </a:p>
          <a:p>
            <a:pPr>
              <a:defRPr b="1" sz="1700">
                <a:solidFill>
                  <a:srgbClr val="1B2A4A"/>
                </a:solidFill>
              </a:defRPr>
            </a:pPr>
          </a:p>
          <a:p>
            <a:pPr>
              <a:defRPr b="1" sz="1700">
                <a:solidFill>
                  <a:srgbClr val="1B2A4A"/>
                </a:solidFill>
              </a:defRPr>
            </a:pPr>
            <a:r>
              <a:t>Unique address for every sign-up. Bonus - If you get spam, you know who sold you out!</a:t>
            </a:r>
          </a:p>
        </p:txBody>
      </p:sp>
      <p:sp>
        <p:nvSpPr>
          <p:cNvPr id="318" name="Text 3"/>
          <p:cNvSpPr txBox="1"/>
          <p:nvPr/>
        </p:nvSpPr>
        <p:spPr>
          <a:xfrm>
            <a:off x="5089161" y="1752699"/>
            <a:ext cx="3875021" cy="19106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700">
                <a:solidFill>
                  <a:srgbClr val="1B2A4A"/>
                </a:solidFill>
              </a:defRPr>
            </a:pPr>
            <a:r>
              <a:t>Phone number Aliases:</a:t>
            </a:r>
          </a:p>
          <a:p>
            <a:pPr marL="170445" indent="-170445">
              <a:buSzPct val="100000"/>
              <a:buChar char="•"/>
              <a:defRPr b="1" sz="1700">
                <a:solidFill>
                  <a:srgbClr val="1B2A4A"/>
                </a:solidFill>
              </a:defRPr>
            </a:pPr>
            <a:r>
              <a:t>Burner (app)</a:t>
            </a:r>
          </a:p>
          <a:p>
            <a:pPr marL="170445" indent="-170445">
              <a:buSzPct val="100000"/>
              <a:buChar char="•"/>
              <a:defRPr b="1" sz="1700">
                <a:solidFill>
                  <a:srgbClr val="1B2A4A"/>
                </a:solidFill>
              </a:defRPr>
            </a:pPr>
            <a:r>
              <a:t>MySudo</a:t>
            </a:r>
          </a:p>
          <a:p>
            <a:pPr marL="170445" indent="-170445">
              <a:buSzPct val="100000"/>
              <a:buChar char="•"/>
              <a:defRPr b="1" sz="1700">
                <a:solidFill>
                  <a:srgbClr val="1B2A4A"/>
                </a:solidFill>
              </a:defRPr>
            </a:pPr>
            <a:r>
              <a:t>Hushed</a:t>
            </a:r>
          </a:p>
          <a:p>
            <a:pPr marL="170445" indent="-170445">
              <a:buSzPct val="100000"/>
              <a:buChar char="•"/>
              <a:defRPr b="1" sz="1700">
                <a:solidFill>
                  <a:srgbClr val="1B2A4A"/>
                </a:solidFill>
              </a:defRPr>
            </a:pPr>
            <a:r>
              <a:t>Tossable Digits</a:t>
            </a:r>
          </a:p>
          <a:p>
            <a:pPr marL="170445" indent="-170445">
              <a:buSzPct val="100000"/>
              <a:buChar char="•"/>
              <a:defRPr b="1" sz="1700">
                <a:solidFill>
                  <a:srgbClr val="1B2A4A"/>
                </a:solidFill>
              </a:defRPr>
            </a:pPr>
            <a:r>
              <a:t>Text Now</a:t>
            </a:r>
          </a:p>
          <a:p>
            <a:pPr marL="170445" indent="-170445">
              <a:buSzPct val="100000"/>
              <a:buChar char="•"/>
              <a:defRPr b="1" sz="1700">
                <a:solidFill>
                  <a:srgbClr val="1B2A4A"/>
                </a:solidFill>
              </a:defRPr>
            </a:pPr>
            <a:r>
              <a:t>Google Voice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320"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321" name="Text 1"/>
          <p:cNvSpPr txBox="1"/>
          <p:nvPr/>
        </p:nvSpPr>
        <p:spPr>
          <a:xfrm>
            <a:off x="393191" y="327875"/>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4 OF 12  ·  Also called: Two-Factor Authentication (2FA)</a:t>
            </a:r>
          </a:p>
        </p:txBody>
      </p:sp>
      <p:sp>
        <p:nvSpPr>
          <p:cNvPr id="322" name="Text 2"/>
          <p:cNvSpPr txBox="1"/>
          <p:nvPr/>
        </p:nvSpPr>
        <p:spPr>
          <a:xfrm>
            <a:off x="301751" y="1148237"/>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Two-Step Login</a:t>
            </a:r>
          </a:p>
        </p:txBody>
      </p:sp>
      <p:pic>
        <p:nvPicPr>
          <p:cNvPr id="323" name="spyvsspydancing.jpg" descr="spyvsspydancing.jpg"/>
          <p:cNvPicPr>
            <a:picLocks noChangeAspect="1"/>
          </p:cNvPicPr>
          <p:nvPr/>
        </p:nvPicPr>
        <p:blipFill>
          <a:blip r:embed="rId2">
            <a:extLst/>
          </a:blip>
          <a:srcRect l="17084" t="14440" r="10499" b="12967"/>
          <a:stretch>
            <a:fillRect/>
          </a:stretch>
        </p:blipFill>
        <p:spPr>
          <a:xfrm>
            <a:off x="3469006" y="2014864"/>
            <a:ext cx="5026422" cy="2704040"/>
          </a:xfrm>
          <a:custGeom>
            <a:avLst/>
            <a:gdLst/>
            <a:ahLst/>
            <a:cxnLst>
              <a:cxn ang="0">
                <a:pos x="wd2" y="hd2"/>
              </a:cxn>
              <a:cxn ang="5400000">
                <a:pos x="wd2" y="hd2"/>
              </a:cxn>
              <a:cxn ang="10800000">
                <a:pos x="wd2" y="hd2"/>
              </a:cxn>
              <a:cxn ang="16200000">
                <a:pos x="wd2" y="hd2"/>
              </a:cxn>
            </a:cxnLst>
            <a:rect l="0" t="0" r="r" b="b"/>
            <a:pathLst>
              <a:path w="21599" h="21538" fill="norm" stroke="1" extrusionOk="0">
                <a:moveTo>
                  <a:pt x="4751" y="0"/>
                </a:moveTo>
                <a:cubicBezTo>
                  <a:pt x="4654" y="0"/>
                  <a:pt x="3959" y="427"/>
                  <a:pt x="3665" y="667"/>
                </a:cubicBezTo>
                <a:cubicBezTo>
                  <a:pt x="3431" y="857"/>
                  <a:pt x="3357" y="926"/>
                  <a:pt x="3151" y="1138"/>
                </a:cubicBezTo>
                <a:cubicBezTo>
                  <a:pt x="3046" y="1247"/>
                  <a:pt x="2944" y="1337"/>
                  <a:pt x="2926" y="1337"/>
                </a:cubicBezTo>
                <a:cubicBezTo>
                  <a:pt x="2908" y="1337"/>
                  <a:pt x="2848" y="1378"/>
                  <a:pt x="2795" y="1429"/>
                </a:cubicBezTo>
                <a:cubicBezTo>
                  <a:pt x="2741" y="1480"/>
                  <a:pt x="2685" y="1521"/>
                  <a:pt x="2669" y="1521"/>
                </a:cubicBezTo>
                <a:cubicBezTo>
                  <a:pt x="2653" y="1521"/>
                  <a:pt x="2552" y="1426"/>
                  <a:pt x="2444" y="1312"/>
                </a:cubicBezTo>
                <a:cubicBezTo>
                  <a:pt x="2337" y="1198"/>
                  <a:pt x="2212" y="1083"/>
                  <a:pt x="2167" y="1056"/>
                </a:cubicBezTo>
                <a:cubicBezTo>
                  <a:pt x="2093" y="1010"/>
                  <a:pt x="2087" y="990"/>
                  <a:pt x="2087" y="809"/>
                </a:cubicBezTo>
                <a:cubicBezTo>
                  <a:pt x="2087" y="644"/>
                  <a:pt x="2077" y="605"/>
                  <a:pt x="2024" y="560"/>
                </a:cubicBezTo>
                <a:cubicBezTo>
                  <a:pt x="1874" y="433"/>
                  <a:pt x="1651" y="542"/>
                  <a:pt x="1248" y="939"/>
                </a:cubicBezTo>
                <a:cubicBezTo>
                  <a:pt x="1049" y="1134"/>
                  <a:pt x="926" y="1339"/>
                  <a:pt x="888" y="1533"/>
                </a:cubicBezTo>
                <a:cubicBezTo>
                  <a:pt x="875" y="1603"/>
                  <a:pt x="854" y="1660"/>
                  <a:pt x="842" y="1660"/>
                </a:cubicBezTo>
                <a:cubicBezTo>
                  <a:pt x="830" y="1660"/>
                  <a:pt x="820" y="1714"/>
                  <a:pt x="820" y="1780"/>
                </a:cubicBezTo>
                <a:cubicBezTo>
                  <a:pt x="820" y="1846"/>
                  <a:pt x="799" y="1953"/>
                  <a:pt x="774" y="2020"/>
                </a:cubicBezTo>
                <a:cubicBezTo>
                  <a:pt x="655" y="2338"/>
                  <a:pt x="610" y="2688"/>
                  <a:pt x="672" y="2823"/>
                </a:cubicBezTo>
                <a:cubicBezTo>
                  <a:pt x="685" y="2854"/>
                  <a:pt x="716" y="2923"/>
                  <a:pt x="740" y="2975"/>
                </a:cubicBezTo>
                <a:cubicBezTo>
                  <a:pt x="763" y="3027"/>
                  <a:pt x="857" y="3126"/>
                  <a:pt x="945" y="3196"/>
                </a:cubicBezTo>
                <a:cubicBezTo>
                  <a:pt x="1152" y="3359"/>
                  <a:pt x="1399" y="3611"/>
                  <a:pt x="1409" y="3667"/>
                </a:cubicBezTo>
                <a:cubicBezTo>
                  <a:pt x="1414" y="3691"/>
                  <a:pt x="1388" y="3765"/>
                  <a:pt x="1354" y="3834"/>
                </a:cubicBezTo>
                <a:cubicBezTo>
                  <a:pt x="1319" y="3902"/>
                  <a:pt x="1293" y="3977"/>
                  <a:pt x="1293" y="3999"/>
                </a:cubicBezTo>
                <a:cubicBezTo>
                  <a:pt x="1293" y="4021"/>
                  <a:pt x="1263" y="4087"/>
                  <a:pt x="1229" y="4147"/>
                </a:cubicBezTo>
                <a:cubicBezTo>
                  <a:pt x="1195" y="4206"/>
                  <a:pt x="1168" y="4274"/>
                  <a:pt x="1168" y="4296"/>
                </a:cubicBezTo>
                <a:cubicBezTo>
                  <a:pt x="1168" y="4318"/>
                  <a:pt x="1139" y="4388"/>
                  <a:pt x="1105" y="4451"/>
                </a:cubicBezTo>
                <a:cubicBezTo>
                  <a:pt x="1037" y="4576"/>
                  <a:pt x="1026" y="4564"/>
                  <a:pt x="1074" y="4422"/>
                </a:cubicBezTo>
                <a:cubicBezTo>
                  <a:pt x="1149" y="4198"/>
                  <a:pt x="899" y="4087"/>
                  <a:pt x="786" y="4293"/>
                </a:cubicBezTo>
                <a:cubicBezTo>
                  <a:pt x="709" y="4434"/>
                  <a:pt x="646" y="4631"/>
                  <a:pt x="646" y="4723"/>
                </a:cubicBezTo>
                <a:cubicBezTo>
                  <a:pt x="646" y="4763"/>
                  <a:pt x="617" y="4850"/>
                  <a:pt x="583" y="4919"/>
                </a:cubicBezTo>
                <a:cubicBezTo>
                  <a:pt x="548" y="4987"/>
                  <a:pt x="506" y="5102"/>
                  <a:pt x="489" y="5172"/>
                </a:cubicBezTo>
                <a:cubicBezTo>
                  <a:pt x="472" y="5241"/>
                  <a:pt x="453" y="5298"/>
                  <a:pt x="442" y="5298"/>
                </a:cubicBezTo>
                <a:cubicBezTo>
                  <a:pt x="432" y="5298"/>
                  <a:pt x="423" y="5349"/>
                  <a:pt x="423" y="5412"/>
                </a:cubicBezTo>
                <a:cubicBezTo>
                  <a:pt x="423" y="5475"/>
                  <a:pt x="413" y="5529"/>
                  <a:pt x="402" y="5529"/>
                </a:cubicBezTo>
                <a:cubicBezTo>
                  <a:pt x="380" y="5529"/>
                  <a:pt x="298" y="5851"/>
                  <a:pt x="298" y="5937"/>
                </a:cubicBezTo>
                <a:cubicBezTo>
                  <a:pt x="298" y="5966"/>
                  <a:pt x="285" y="5990"/>
                  <a:pt x="271" y="5990"/>
                </a:cubicBezTo>
                <a:cubicBezTo>
                  <a:pt x="258" y="5990"/>
                  <a:pt x="249" y="6030"/>
                  <a:pt x="249" y="6079"/>
                </a:cubicBezTo>
                <a:cubicBezTo>
                  <a:pt x="249" y="6128"/>
                  <a:pt x="236" y="6181"/>
                  <a:pt x="223" y="6196"/>
                </a:cubicBezTo>
                <a:cubicBezTo>
                  <a:pt x="210" y="6211"/>
                  <a:pt x="181" y="6296"/>
                  <a:pt x="158" y="6386"/>
                </a:cubicBezTo>
                <a:cubicBezTo>
                  <a:pt x="119" y="6538"/>
                  <a:pt x="119" y="6553"/>
                  <a:pt x="158" y="6626"/>
                </a:cubicBezTo>
                <a:cubicBezTo>
                  <a:pt x="208" y="6719"/>
                  <a:pt x="401" y="6725"/>
                  <a:pt x="459" y="6635"/>
                </a:cubicBezTo>
                <a:cubicBezTo>
                  <a:pt x="542" y="6508"/>
                  <a:pt x="535" y="6631"/>
                  <a:pt x="443" y="6967"/>
                </a:cubicBezTo>
                <a:cubicBezTo>
                  <a:pt x="413" y="7076"/>
                  <a:pt x="417" y="7359"/>
                  <a:pt x="447" y="7394"/>
                </a:cubicBezTo>
                <a:cubicBezTo>
                  <a:pt x="480" y="7431"/>
                  <a:pt x="480" y="8002"/>
                  <a:pt x="447" y="8039"/>
                </a:cubicBezTo>
                <a:cubicBezTo>
                  <a:pt x="434" y="8055"/>
                  <a:pt x="423" y="8111"/>
                  <a:pt x="423" y="8162"/>
                </a:cubicBezTo>
                <a:cubicBezTo>
                  <a:pt x="423" y="8213"/>
                  <a:pt x="406" y="8285"/>
                  <a:pt x="385" y="8323"/>
                </a:cubicBezTo>
                <a:cubicBezTo>
                  <a:pt x="364" y="8361"/>
                  <a:pt x="346" y="8431"/>
                  <a:pt x="346" y="8478"/>
                </a:cubicBezTo>
                <a:cubicBezTo>
                  <a:pt x="346" y="8526"/>
                  <a:pt x="336" y="8577"/>
                  <a:pt x="322" y="8592"/>
                </a:cubicBezTo>
                <a:cubicBezTo>
                  <a:pt x="308" y="8608"/>
                  <a:pt x="298" y="8681"/>
                  <a:pt x="298" y="8756"/>
                </a:cubicBezTo>
                <a:cubicBezTo>
                  <a:pt x="298" y="8830"/>
                  <a:pt x="285" y="8892"/>
                  <a:pt x="271" y="8892"/>
                </a:cubicBezTo>
                <a:cubicBezTo>
                  <a:pt x="258" y="8892"/>
                  <a:pt x="249" y="8930"/>
                  <a:pt x="249" y="8978"/>
                </a:cubicBezTo>
                <a:cubicBezTo>
                  <a:pt x="249" y="9025"/>
                  <a:pt x="232" y="9092"/>
                  <a:pt x="211" y="9123"/>
                </a:cubicBezTo>
                <a:cubicBezTo>
                  <a:pt x="191" y="9155"/>
                  <a:pt x="174" y="9228"/>
                  <a:pt x="174" y="9287"/>
                </a:cubicBezTo>
                <a:cubicBezTo>
                  <a:pt x="174" y="9345"/>
                  <a:pt x="162" y="9405"/>
                  <a:pt x="148" y="9420"/>
                </a:cubicBezTo>
                <a:cubicBezTo>
                  <a:pt x="134" y="9436"/>
                  <a:pt x="124" y="9508"/>
                  <a:pt x="124" y="9581"/>
                </a:cubicBezTo>
                <a:cubicBezTo>
                  <a:pt x="124" y="9654"/>
                  <a:pt x="111" y="9727"/>
                  <a:pt x="97" y="9743"/>
                </a:cubicBezTo>
                <a:cubicBezTo>
                  <a:pt x="84" y="9759"/>
                  <a:pt x="73" y="9842"/>
                  <a:pt x="73" y="9926"/>
                </a:cubicBezTo>
                <a:cubicBezTo>
                  <a:pt x="73" y="10010"/>
                  <a:pt x="57" y="10106"/>
                  <a:pt x="36" y="10138"/>
                </a:cubicBezTo>
                <a:cubicBezTo>
                  <a:pt x="5" y="10186"/>
                  <a:pt x="-1" y="10311"/>
                  <a:pt x="5" y="10868"/>
                </a:cubicBezTo>
                <a:lnTo>
                  <a:pt x="12" y="11538"/>
                </a:lnTo>
                <a:lnTo>
                  <a:pt x="92" y="11633"/>
                </a:lnTo>
                <a:cubicBezTo>
                  <a:pt x="193" y="11752"/>
                  <a:pt x="209" y="11828"/>
                  <a:pt x="162" y="11962"/>
                </a:cubicBezTo>
                <a:cubicBezTo>
                  <a:pt x="141" y="12021"/>
                  <a:pt x="124" y="12119"/>
                  <a:pt x="124" y="12183"/>
                </a:cubicBezTo>
                <a:cubicBezTo>
                  <a:pt x="124" y="12248"/>
                  <a:pt x="111" y="12300"/>
                  <a:pt x="97" y="12300"/>
                </a:cubicBezTo>
                <a:cubicBezTo>
                  <a:pt x="84" y="12300"/>
                  <a:pt x="73" y="12396"/>
                  <a:pt x="73" y="12512"/>
                </a:cubicBezTo>
                <a:cubicBezTo>
                  <a:pt x="73" y="12638"/>
                  <a:pt x="59" y="12749"/>
                  <a:pt x="37" y="12790"/>
                </a:cubicBezTo>
                <a:cubicBezTo>
                  <a:pt x="12" y="12836"/>
                  <a:pt x="0" y="12974"/>
                  <a:pt x="0" y="13122"/>
                </a:cubicBezTo>
                <a:cubicBezTo>
                  <a:pt x="0" y="13270"/>
                  <a:pt x="12" y="13430"/>
                  <a:pt x="37" y="13517"/>
                </a:cubicBezTo>
                <a:cubicBezTo>
                  <a:pt x="58" y="13590"/>
                  <a:pt x="73" y="13729"/>
                  <a:pt x="73" y="13827"/>
                </a:cubicBezTo>
                <a:cubicBezTo>
                  <a:pt x="73" y="13926"/>
                  <a:pt x="84" y="14007"/>
                  <a:pt x="97" y="14007"/>
                </a:cubicBezTo>
                <a:cubicBezTo>
                  <a:pt x="111" y="14007"/>
                  <a:pt x="124" y="14034"/>
                  <a:pt x="124" y="14067"/>
                </a:cubicBezTo>
                <a:cubicBezTo>
                  <a:pt x="124" y="14151"/>
                  <a:pt x="241" y="14345"/>
                  <a:pt x="360" y="14462"/>
                </a:cubicBezTo>
                <a:cubicBezTo>
                  <a:pt x="438" y="14537"/>
                  <a:pt x="502" y="14559"/>
                  <a:pt x="658" y="14557"/>
                </a:cubicBezTo>
                <a:cubicBezTo>
                  <a:pt x="767" y="14556"/>
                  <a:pt x="902" y="14540"/>
                  <a:pt x="958" y="14519"/>
                </a:cubicBezTo>
                <a:cubicBezTo>
                  <a:pt x="1082" y="14475"/>
                  <a:pt x="1213" y="14573"/>
                  <a:pt x="1371" y="14835"/>
                </a:cubicBezTo>
                <a:cubicBezTo>
                  <a:pt x="1474" y="15004"/>
                  <a:pt x="1476" y="15012"/>
                  <a:pt x="1441" y="15136"/>
                </a:cubicBezTo>
                <a:cubicBezTo>
                  <a:pt x="1421" y="15206"/>
                  <a:pt x="1298" y="15460"/>
                  <a:pt x="1168" y="15705"/>
                </a:cubicBezTo>
                <a:cubicBezTo>
                  <a:pt x="1038" y="15950"/>
                  <a:pt x="884" y="16243"/>
                  <a:pt x="827" y="16356"/>
                </a:cubicBezTo>
                <a:cubicBezTo>
                  <a:pt x="769" y="16469"/>
                  <a:pt x="625" y="16737"/>
                  <a:pt x="508" y="16950"/>
                </a:cubicBezTo>
                <a:cubicBezTo>
                  <a:pt x="330" y="17276"/>
                  <a:pt x="298" y="17361"/>
                  <a:pt x="298" y="17484"/>
                </a:cubicBezTo>
                <a:cubicBezTo>
                  <a:pt x="298" y="17611"/>
                  <a:pt x="313" y="17646"/>
                  <a:pt x="419" y="17753"/>
                </a:cubicBezTo>
                <a:cubicBezTo>
                  <a:pt x="486" y="17821"/>
                  <a:pt x="571" y="17876"/>
                  <a:pt x="607" y="17876"/>
                </a:cubicBezTo>
                <a:cubicBezTo>
                  <a:pt x="703" y="17876"/>
                  <a:pt x="846" y="17754"/>
                  <a:pt x="934" y="17595"/>
                </a:cubicBezTo>
                <a:lnTo>
                  <a:pt x="1011" y="17456"/>
                </a:lnTo>
                <a:lnTo>
                  <a:pt x="1163" y="17551"/>
                </a:lnTo>
                <a:cubicBezTo>
                  <a:pt x="1369" y="17680"/>
                  <a:pt x="1712" y="17679"/>
                  <a:pt x="1965" y="17551"/>
                </a:cubicBezTo>
                <a:cubicBezTo>
                  <a:pt x="2271" y="17396"/>
                  <a:pt x="2308" y="17393"/>
                  <a:pt x="2348" y="17491"/>
                </a:cubicBezTo>
                <a:cubicBezTo>
                  <a:pt x="2367" y="17539"/>
                  <a:pt x="2383" y="17613"/>
                  <a:pt x="2384" y="17655"/>
                </a:cubicBezTo>
                <a:cubicBezTo>
                  <a:pt x="2384" y="17698"/>
                  <a:pt x="2402" y="17762"/>
                  <a:pt x="2423" y="17800"/>
                </a:cubicBezTo>
                <a:cubicBezTo>
                  <a:pt x="2444" y="17838"/>
                  <a:pt x="2461" y="17920"/>
                  <a:pt x="2461" y="17984"/>
                </a:cubicBezTo>
                <a:cubicBezTo>
                  <a:pt x="2461" y="18048"/>
                  <a:pt x="2472" y="18113"/>
                  <a:pt x="2485" y="18129"/>
                </a:cubicBezTo>
                <a:cubicBezTo>
                  <a:pt x="2499" y="18144"/>
                  <a:pt x="2510" y="18281"/>
                  <a:pt x="2510" y="18430"/>
                </a:cubicBezTo>
                <a:cubicBezTo>
                  <a:pt x="2510" y="18579"/>
                  <a:pt x="2520" y="18711"/>
                  <a:pt x="2534" y="18727"/>
                </a:cubicBezTo>
                <a:cubicBezTo>
                  <a:pt x="2567" y="18764"/>
                  <a:pt x="2567" y="19703"/>
                  <a:pt x="2534" y="19741"/>
                </a:cubicBezTo>
                <a:cubicBezTo>
                  <a:pt x="2520" y="19756"/>
                  <a:pt x="2510" y="19884"/>
                  <a:pt x="2510" y="20020"/>
                </a:cubicBezTo>
                <a:cubicBezTo>
                  <a:pt x="2510" y="20156"/>
                  <a:pt x="2499" y="20279"/>
                  <a:pt x="2485" y="20295"/>
                </a:cubicBezTo>
                <a:cubicBezTo>
                  <a:pt x="2472" y="20311"/>
                  <a:pt x="2459" y="20410"/>
                  <a:pt x="2459" y="20516"/>
                </a:cubicBezTo>
                <a:cubicBezTo>
                  <a:pt x="2458" y="20622"/>
                  <a:pt x="2442" y="20747"/>
                  <a:pt x="2422" y="20797"/>
                </a:cubicBezTo>
                <a:cubicBezTo>
                  <a:pt x="2379" y="20902"/>
                  <a:pt x="2375" y="21069"/>
                  <a:pt x="2413" y="21199"/>
                </a:cubicBezTo>
                <a:cubicBezTo>
                  <a:pt x="2451" y="21331"/>
                  <a:pt x="2585" y="21423"/>
                  <a:pt x="2740" y="21423"/>
                </a:cubicBezTo>
                <a:cubicBezTo>
                  <a:pt x="2915" y="21423"/>
                  <a:pt x="3131" y="21235"/>
                  <a:pt x="3131" y="21082"/>
                </a:cubicBezTo>
                <a:cubicBezTo>
                  <a:pt x="3131" y="20982"/>
                  <a:pt x="3139" y="20979"/>
                  <a:pt x="3387" y="20977"/>
                </a:cubicBezTo>
                <a:cubicBezTo>
                  <a:pt x="3638" y="20975"/>
                  <a:pt x="3898" y="20877"/>
                  <a:pt x="4088" y="20715"/>
                </a:cubicBezTo>
                <a:cubicBezTo>
                  <a:pt x="4463" y="20395"/>
                  <a:pt x="4541" y="20306"/>
                  <a:pt x="4780" y="19928"/>
                </a:cubicBezTo>
                <a:cubicBezTo>
                  <a:pt x="4958" y="19645"/>
                  <a:pt x="4930" y="19446"/>
                  <a:pt x="4702" y="19406"/>
                </a:cubicBezTo>
                <a:cubicBezTo>
                  <a:pt x="4626" y="19392"/>
                  <a:pt x="4549" y="19413"/>
                  <a:pt x="4485" y="19463"/>
                </a:cubicBezTo>
                <a:cubicBezTo>
                  <a:pt x="4244" y="19649"/>
                  <a:pt x="3380" y="19900"/>
                  <a:pt x="3380" y="19783"/>
                </a:cubicBezTo>
                <a:cubicBezTo>
                  <a:pt x="3380" y="19760"/>
                  <a:pt x="3419" y="19659"/>
                  <a:pt x="3467" y="19558"/>
                </a:cubicBezTo>
                <a:cubicBezTo>
                  <a:pt x="3589" y="19298"/>
                  <a:pt x="3582" y="19197"/>
                  <a:pt x="3431" y="19065"/>
                </a:cubicBezTo>
                <a:lnTo>
                  <a:pt x="3307" y="18957"/>
                </a:lnTo>
                <a:lnTo>
                  <a:pt x="3307" y="18332"/>
                </a:lnTo>
                <a:cubicBezTo>
                  <a:pt x="3307" y="17828"/>
                  <a:pt x="3313" y="17692"/>
                  <a:pt x="3343" y="17646"/>
                </a:cubicBezTo>
                <a:cubicBezTo>
                  <a:pt x="3397" y="17563"/>
                  <a:pt x="3397" y="16578"/>
                  <a:pt x="3343" y="16495"/>
                </a:cubicBezTo>
                <a:cubicBezTo>
                  <a:pt x="3317" y="16455"/>
                  <a:pt x="3305" y="16349"/>
                  <a:pt x="3305" y="16144"/>
                </a:cubicBezTo>
                <a:cubicBezTo>
                  <a:pt x="3305" y="15979"/>
                  <a:pt x="3295" y="15850"/>
                  <a:pt x="3281" y="15850"/>
                </a:cubicBezTo>
                <a:cubicBezTo>
                  <a:pt x="3267" y="15850"/>
                  <a:pt x="3255" y="15789"/>
                  <a:pt x="3254" y="15720"/>
                </a:cubicBezTo>
                <a:cubicBezTo>
                  <a:pt x="3253" y="15650"/>
                  <a:pt x="3231" y="15534"/>
                  <a:pt x="3204" y="15458"/>
                </a:cubicBezTo>
                <a:cubicBezTo>
                  <a:pt x="3178" y="15382"/>
                  <a:pt x="3149" y="15281"/>
                  <a:pt x="3141" y="15237"/>
                </a:cubicBezTo>
                <a:cubicBezTo>
                  <a:pt x="3133" y="15193"/>
                  <a:pt x="3117" y="15158"/>
                  <a:pt x="3104" y="15158"/>
                </a:cubicBezTo>
                <a:cubicBezTo>
                  <a:pt x="3092" y="15158"/>
                  <a:pt x="3082" y="15131"/>
                  <a:pt x="3082" y="15098"/>
                </a:cubicBezTo>
                <a:cubicBezTo>
                  <a:pt x="3082" y="15064"/>
                  <a:pt x="3048" y="14969"/>
                  <a:pt x="3008" y="14886"/>
                </a:cubicBezTo>
                <a:cubicBezTo>
                  <a:pt x="2964" y="14794"/>
                  <a:pt x="2941" y="14704"/>
                  <a:pt x="2950" y="14658"/>
                </a:cubicBezTo>
                <a:cubicBezTo>
                  <a:pt x="2965" y="14579"/>
                  <a:pt x="3209" y="14127"/>
                  <a:pt x="3421" y="13789"/>
                </a:cubicBezTo>
                <a:cubicBezTo>
                  <a:pt x="3631" y="13453"/>
                  <a:pt x="3951" y="12874"/>
                  <a:pt x="3951" y="12828"/>
                </a:cubicBezTo>
                <a:cubicBezTo>
                  <a:pt x="3951" y="12804"/>
                  <a:pt x="3990" y="12710"/>
                  <a:pt x="4038" y="12616"/>
                </a:cubicBezTo>
                <a:cubicBezTo>
                  <a:pt x="4086" y="12523"/>
                  <a:pt x="4125" y="12430"/>
                  <a:pt x="4125" y="12411"/>
                </a:cubicBezTo>
                <a:cubicBezTo>
                  <a:pt x="4125" y="12392"/>
                  <a:pt x="4144" y="12339"/>
                  <a:pt x="4166" y="12294"/>
                </a:cubicBezTo>
                <a:cubicBezTo>
                  <a:pt x="4217" y="12189"/>
                  <a:pt x="4194" y="12003"/>
                  <a:pt x="4118" y="11911"/>
                </a:cubicBezTo>
                <a:cubicBezTo>
                  <a:pt x="4088" y="11875"/>
                  <a:pt x="3973" y="11814"/>
                  <a:pt x="3864" y="11775"/>
                </a:cubicBezTo>
                <a:cubicBezTo>
                  <a:pt x="3755" y="11735"/>
                  <a:pt x="3615" y="11683"/>
                  <a:pt x="3554" y="11658"/>
                </a:cubicBezTo>
                <a:cubicBezTo>
                  <a:pt x="3338" y="11567"/>
                  <a:pt x="3091" y="11518"/>
                  <a:pt x="2700" y="11488"/>
                </a:cubicBezTo>
                <a:cubicBezTo>
                  <a:pt x="2333" y="11459"/>
                  <a:pt x="2311" y="11452"/>
                  <a:pt x="2377" y="11390"/>
                </a:cubicBezTo>
                <a:cubicBezTo>
                  <a:pt x="2513" y="11261"/>
                  <a:pt x="2560" y="11148"/>
                  <a:pt x="2560" y="10944"/>
                </a:cubicBezTo>
                <a:cubicBezTo>
                  <a:pt x="2560" y="10840"/>
                  <a:pt x="2547" y="10730"/>
                  <a:pt x="2531" y="10701"/>
                </a:cubicBezTo>
                <a:cubicBezTo>
                  <a:pt x="2487" y="10619"/>
                  <a:pt x="2543" y="10524"/>
                  <a:pt x="2705" y="10407"/>
                </a:cubicBezTo>
                <a:cubicBezTo>
                  <a:pt x="2824" y="10321"/>
                  <a:pt x="2905" y="10300"/>
                  <a:pt x="3230" y="10286"/>
                </a:cubicBezTo>
                <a:cubicBezTo>
                  <a:pt x="3669" y="10267"/>
                  <a:pt x="3700" y="10260"/>
                  <a:pt x="3771" y="10147"/>
                </a:cubicBezTo>
                <a:cubicBezTo>
                  <a:pt x="3800" y="10102"/>
                  <a:pt x="3842" y="10034"/>
                  <a:pt x="3868" y="9996"/>
                </a:cubicBezTo>
                <a:cubicBezTo>
                  <a:pt x="4303" y="9327"/>
                  <a:pt x="4424" y="9121"/>
                  <a:pt x="4424" y="9028"/>
                </a:cubicBezTo>
                <a:cubicBezTo>
                  <a:pt x="4424" y="8932"/>
                  <a:pt x="4356" y="8819"/>
                  <a:pt x="4248" y="8737"/>
                </a:cubicBezTo>
                <a:cubicBezTo>
                  <a:pt x="4138" y="8653"/>
                  <a:pt x="3604" y="8600"/>
                  <a:pt x="3441" y="8655"/>
                </a:cubicBezTo>
                <a:cubicBezTo>
                  <a:pt x="3010" y="8803"/>
                  <a:pt x="2913" y="8856"/>
                  <a:pt x="2567" y="9148"/>
                </a:cubicBezTo>
                <a:lnTo>
                  <a:pt x="2435" y="9259"/>
                </a:lnTo>
                <a:lnTo>
                  <a:pt x="2435" y="8990"/>
                </a:lnTo>
                <a:cubicBezTo>
                  <a:pt x="2435" y="8806"/>
                  <a:pt x="2448" y="8701"/>
                  <a:pt x="2473" y="8662"/>
                </a:cubicBezTo>
                <a:cubicBezTo>
                  <a:pt x="2498" y="8624"/>
                  <a:pt x="2510" y="8521"/>
                  <a:pt x="2510" y="8361"/>
                </a:cubicBezTo>
                <a:cubicBezTo>
                  <a:pt x="2510" y="8146"/>
                  <a:pt x="2519" y="8099"/>
                  <a:pt x="2594" y="7960"/>
                </a:cubicBezTo>
                <a:cubicBezTo>
                  <a:pt x="2662" y="7833"/>
                  <a:pt x="2725" y="7780"/>
                  <a:pt x="2923" y="7682"/>
                </a:cubicBezTo>
                <a:cubicBezTo>
                  <a:pt x="3133" y="7577"/>
                  <a:pt x="3252" y="7555"/>
                  <a:pt x="3754" y="7514"/>
                </a:cubicBezTo>
                <a:cubicBezTo>
                  <a:pt x="4076" y="7488"/>
                  <a:pt x="4371" y="7444"/>
                  <a:pt x="4412" y="7419"/>
                </a:cubicBezTo>
                <a:cubicBezTo>
                  <a:pt x="4452" y="7394"/>
                  <a:pt x="4801" y="7343"/>
                  <a:pt x="5183" y="7302"/>
                </a:cubicBezTo>
                <a:cubicBezTo>
                  <a:pt x="5566" y="7261"/>
                  <a:pt x="5933" y="7206"/>
                  <a:pt x="6001" y="7182"/>
                </a:cubicBezTo>
                <a:cubicBezTo>
                  <a:pt x="6069" y="7158"/>
                  <a:pt x="6429" y="7118"/>
                  <a:pt x="6798" y="7094"/>
                </a:cubicBezTo>
                <a:cubicBezTo>
                  <a:pt x="7168" y="7070"/>
                  <a:pt x="7570" y="7027"/>
                  <a:pt x="7693" y="6999"/>
                </a:cubicBezTo>
                <a:cubicBezTo>
                  <a:pt x="7816" y="6971"/>
                  <a:pt x="7988" y="6955"/>
                  <a:pt x="8077" y="6964"/>
                </a:cubicBezTo>
                <a:cubicBezTo>
                  <a:pt x="8226" y="6979"/>
                  <a:pt x="8239" y="6989"/>
                  <a:pt x="8232" y="7081"/>
                </a:cubicBezTo>
                <a:cubicBezTo>
                  <a:pt x="8228" y="7136"/>
                  <a:pt x="8237" y="7190"/>
                  <a:pt x="8251" y="7207"/>
                </a:cubicBezTo>
                <a:cubicBezTo>
                  <a:pt x="8266" y="7223"/>
                  <a:pt x="8276" y="7310"/>
                  <a:pt x="8276" y="7397"/>
                </a:cubicBezTo>
                <a:cubicBezTo>
                  <a:pt x="8276" y="7529"/>
                  <a:pt x="8292" y="7578"/>
                  <a:pt x="8377" y="7691"/>
                </a:cubicBezTo>
                <a:cubicBezTo>
                  <a:pt x="8513" y="7874"/>
                  <a:pt x="8633" y="7943"/>
                  <a:pt x="8764" y="7909"/>
                </a:cubicBezTo>
                <a:cubicBezTo>
                  <a:pt x="8865" y="7884"/>
                  <a:pt x="8879" y="7893"/>
                  <a:pt x="8952" y="8042"/>
                </a:cubicBezTo>
                <a:cubicBezTo>
                  <a:pt x="9048" y="8237"/>
                  <a:pt x="9185" y="8315"/>
                  <a:pt x="9364" y="8276"/>
                </a:cubicBezTo>
                <a:cubicBezTo>
                  <a:pt x="9478" y="8251"/>
                  <a:pt x="9496" y="8255"/>
                  <a:pt x="9496" y="8326"/>
                </a:cubicBezTo>
                <a:cubicBezTo>
                  <a:pt x="9499" y="8535"/>
                  <a:pt x="9665" y="8753"/>
                  <a:pt x="9827" y="8753"/>
                </a:cubicBezTo>
                <a:cubicBezTo>
                  <a:pt x="9939" y="8753"/>
                  <a:pt x="9957" y="8735"/>
                  <a:pt x="10045" y="8560"/>
                </a:cubicBezTo>
                <a:cubicBezTo>
                  <a:pt x="10097" y="8454"/>
                  <a:pt x="10140" y="8331"/>
                  <a:pt x="10140" y="8285"/>
                </a:cubicBezTo>
                <a:cubicBezTo>
                  <a:pt x="10140" y="8238"/>
                  <a:pt x="10152" y="8200"/>
                  <a:pt x="10166" y="8200"/>
                </a:cubicBezTo>
                <a:cubicBezTo>
                  <a:pt x="10179" y="8200"/>
                  <a:pt x="10190" y="8172"/>
                  <a:pt x="10190" y="8137"/>
                </a:cubicBezTo>
                <a:cubicBezTo>
                  <a:pt x="10190" y="8059"/>
                  <a:pt x="10232" y="7904"/>
                  <a:pt x="10307" y="7710"/>
                </a:cubicBezTo>
                <a:cubicBezTo>
                  <a:pt x="10338" y="7631"/>
                  <a:pt x="10364" y="7550"/>
                  <a:pt x="10364" y="7533"/>
                </a:cubicBezTo>
                <a:cubicBezTo>
                  <a:pt x="10364" y="7462"/>
                  <a:pt x="10448" y="7358"/>
                  <a:pt x="10533" y="7321"/>
                </a:cubicBezTo>
                <a:cubicBezTo>
                  <a:pt x="10584" y="7300"/>
                  <a:pt x="10811" y="7283"/>
                  <a:pt x="11036" y="7286"/>
                </a:cubicBezTo>
                <a:cubicBezTo>
                  <a:pt x="11451" y="7290"/>
                  <a:pt x="11450" y="7295"/>
                  <a:pt x="11090" y="7410"/>
                </a:cubicBezTo>
                <a:cubicBezTo>
                  <a:pt x="10933" y="7460"/>
                  <a:pt x="10846" y="7582"/>
                  <a:pt x="10892" y="7685"/>
                </a:cubicBezTo>
                <a:cubicBezTo>
                  <a:pt x="10918" y="7743"/>
                  <a:pt x="10986" y="7745"/>
                  <a:pt x="11346" y="7713"/>
                </a:cubicBezTo>
                <a:cubicBezTo>
                  <a:pt x="11855" y="7668"/>
                  <a:pt x="12378" y="7687"/>
                  <a:pt x="12485" y="7751"/>
                </a:cubicBezTo>
                <a:cubicBezTo>
                  <a:pt x="12528" y="7777"/>
                  <a:pt x="12902" y="7811"/>
                  <a:pt x="13314" y="7827"/>
                </a:cubicBezTo>
                <a:cubicBezTo>
                  <a:pt x="13726" y="7843"/>
                  <a:pt x="14071" y="7870"/>
                  <a:pt x="14080" y="7887"/>
                </a:cubicBezTo>
                <a:cubicBezTo>
                  <a:pt x="14089" y="7904"/>
                  <a:pt x="14016" y="8005"/>
                  <a:pt x="13918" y="8115"/>
                </a:cubicBezTo>
                <a:cubicBezTo>
                  <a:pt x="13820" y="8225"/>
                  <a:pt x="13702" y="8357"/>
                  <a:pt x="13657" y="8409"/>
                </a:cubicBezTo>
                <a:cubicBezTo>
                  <a:pt x="13611" y="8460"/>
                  <a:pt x="13553" y="8540"/>
                  <a:pt x="13527" y="8583"/>
                </a:cubicBezTo>
                <a:cubicBezTo>
                  <a:pt x="13443" y="8723"/>
                  <a:pt x="13110" y="8979"/>
                  <a:pt x="12947" y="9028"/>
                </a:cubicBezTo>
                <a:cubicBezTo>
                  <a:pt x="12859" y="9055"/>
                  <a:pt x="12628" y="9076"/>
                  <a:pt x="12432" y="9076"/>
                </a:cubicBezTo>
                <a:cubicBezTo>
                  <a:pt x="12129" y="9076"/>
                  <a:pt x="12063" y="9090"/>
                  <a:pt x="11982" y="9167"/>
                </a:cubicBezTo>
                <a:cubicBezTo>
                  <a:pt x="11878" y="9265"/>
                  <a:pt x="11657" y="9664"/>
                  <a:pt x="11656" y="9755"/>
                </a:cubicBezTo>
                <a:cubicBezTo>
                  <a:pt x="11656" y="9787"/>
                  <a:pt x="11648" y="9812"/>
                  <a:pt x="11638" y="9812"/>
                </a:cubicBezTo>
                <a:cubicBezTo>
                  <a:pt x="11607" y="9812"/>
                  <a:pt x="11550" y="10086"/>
                  <a:pt x="11566" y="10160"/>
                </a:cubicBezTo>
                <a:cubicBezTo>
                  <a:pt x="11588" y="10265"/>
                  <a:pt x="11693" y="10321"/>
                  <a:pt x="11873" y="10321"/>
                </a:cubicBezTo>
                <a:cubicBezTo>
                  <a:pt x="12013" y="10321"/>
                  <a:pt x="12032" y="10330"/>
                  <a:pt x="12006" y="10388"/>
                </a:cubicBezTo>
                <a:cubicBezTo>
                  <a:pt x="11989" y="10425"/>
                  <a:pt x="11911" y="10499"/>
                  <a:pt x="11834" y="10552"/>
                </a:cubicBezTo>
                <a:cubicBezTo>
                  <a:pt x="11641" y="10685"/>
                  <a:pt x="11607" y="10752"/>
                  <a:pt x="11607" y="10991"/>
                </a:cubicBezTo>
                <a:cubicBezTo>
                  <a:pt x="11607" y="11099"/>
                  <a:pt x="11617" y="11202"/>
                  <a:pt x="11629" y="11216"/>
                </a:cubicBezTo>
                <a:cubicBezTo>
                  <a:pt x="11641" y="11230"/>
                  <a:pt x="11656" y="11290"/>
                  <a:pt x="11662" y="11352"/>
                </a:cubicBezTo>
                <a:cubicBezTo>
                  <a:pt x="11675" y="11472"/>
                  <a:pt x="11641" y="11553"/>
                  <a:pt x="11453" y="11842"/>
                </a:cubicBezTo>
                <a:cubicBezTo>
                  <a:pt x="11243" y="12165"/>
                  <a:pt x="10613" y="13364"/>
                  <a:pt x="10613" y="13441"/>
                </a:cubicBezTo>
                <a:cubicBezTo>
                  <a:pt x="10613" y="13464"/>
                  <a:pt x="10585" y="13531"/>
                  <a:pt x="10551" y="13590"/>
                </a:cubicBezTo>
                <a:cubicBezTo>
                  <a:pt x="10517" y="13650"/>
                  <a:pt x="10488" y="13725"/>
                  <a:pt x="10488" y="13757"/>
                </a:cubicBezTo>
                <a:cubicBezTo>
                  <a:pt x="10488" y="13788"/>
                  <a:pt x="10480" y="13822"/>
                  <a:pt x="10469" y="13830"/>
                </a:cubicBezTo>
                <a:cubicBezTo>
                  <a:pt x="10439" y="13855"/>
                  <a:pt x="10314" y="14178"/>
                  <a:pt x="10314" y="14232"/>
                </a:cubicBezTo>
                <a:cubicBezTo>
                  <a:pt x="10314" y="14259"/>
                  <a:pt x="10304" y="14282"/>
                  <a:pt x="10290" y="14282"/>
                </a:cubicBezTo>
                <a:cubicBezTo>
                  <a:pt x="10277" y="14282"/>
                  <a:pt x="10265" y="14307"/>
                  <a:pt x="10265" y="14336"/>
                </a:cubicBezTo>
                <a:cubicBezTo>
                  <a:pt x="10265" y="14365"/>
                  <a:pt x="10237" y="14455"/>
                  <a:pt x="10203" y="14538"/>
                </a:cubicBezTo>
                <a:cubicBezTo>
                  <a:pt x="10169" y="14621"/>
                  <a:pt x="10140" y="14712"/>
                  <a:pt x="10140" y="14740"/>
                </a:cubicBezTo>
                <a:cubicBezTo>
                  <a:pt x="10140" y="14788"/>
                  <a:pt x="10091" y="14972"/>
                  <a:pt x="10065" y="15019"/>
                </a:cubicBezTo>
                <a:cubicBezTo>
                  <a:pt x="10022" y="15100"/>
                  <a:pt x="9966" y="15373"/>
                  <a:pt x="9966" y="15505"/>
                </a:cubicBezTo>
                <a:cubicBezTo>
                  <a:pt x="9966" y="15674"/>
                  <a:pt x="10010" y="15742"/>
                  <a:pt x="10156" y="15803"/>
                </a:cubicBezTo>
                <a:cubicBezTo>
                  <a:pt x="10304" y="15865"/>
                  <a:pt x="11064" y="15662"/>
                  <a:pt x="11213" y="15521"/>
                </a:cubicBezTo>
                <a:cubicBezTo>
                  <a:pt x="11265" y="15471"/>
                  <a:pt x="11309" y="15445"/>
                  <a:pt x="11309" y="15458"/>
                </a:cubicBezTo>
                <a:cubicBezTo>
                  <a:pt x="11309" y="15506"/>
                  <a:pt x="11245" y="15683"/>
                  <a:pt x="11196" y="15777"/>
                </a:cubicBezTo>
                <a:cubicBezTo>
                  <a:pt x="11168" y="15829"/>
                  <a:pt x="11129" y="15935"/>
                  <a:pt x="11109" y="16011"/>
                </a:cubicBezTo>
                <a:cubicBezTo>
                  <a:pt x="11089" y="16087"/>
                  <a:pt x="11068" y="16159"/>
                  <a:pt x="11060" y="16172"/>
                </a:cubicBezTo>
                <a:cubicBezTo>
                  <a:pt x="11015" y="16251"/>
                  <a:pt x="10961" y="16462"/>
                  <a:pt x="10961" y="16558"/>
                </a:cubicBezTo>
                <a:cubicBezTo>
                  <a:pt x="10961" y="16621"/>
                  <a:pt x="10949" y="16684"/>
                  <a:pt x="10935" y="16700"/>
                </a:cubicBezTo>
                <a:cubicBezTo>
                  <a:pt x="10921" y="16715"/>
                  <a:pt x="10911" y="16768"/>
                  <a:pt x="10911" y="16814"/>
                </a:cubicBezTo>
                <a:cubicBezTo>
                  <a:pt x="10911" y="16861"/>
                  <a:pt x="10895" y="16921"/>
                  <a:pt x="10874" y="16953"/>
                </a:cubicBezTo>
                <a:cubicBezTo>
                  <a:pt x="10854" y="16984"/>
                  <a:pt x="10836" y="17059"/>
                  <a:pt x="10836" y="17118"/>
                </a:cubicBezTo>
                <a:cubicBezTo>
                  <a:pt x="10836" y="17177"/>
                  <a:pt x="10826" y="17238"/>
                  <a:pt x="10812" y="17254"/>
                </a:cubicBezTo>
                <a:cubicBezTo>
                  <a:pt x="10798" y="17270"/>
                  <a:pt x="10787" y="17382"/>
                  <a:pt x="10787" y="17506"/>
                </a:cubicBezTo>
                <a:cubicBezTo>
                  <a:pt x="10787" y="17629"/>
                  <a:pt x="10775" y="17743"/>
                  <a:pt x="10761" y="17759"/>
                </a:cubicBezTo>
                <a:cubicBezTo>
                  <a:pt x="10747" y="17774"/>
                  <a:pt x="10737" y="17845"/>
                  <a:pt x="10737" y="17917"/>
                </a:cubicBezTo>
                <a:cubicBezTo>
                  <a:pt x="10737" y="17988"/>
                  <a:pt x="10720" y="18076"/>
                  <a:pt x="10700" y="18107"/>
                </a:cubicBezTo>
                <a:cubicBezTo>
                  <a:pt x="10673" y="18148"/>
                  <a:pt x="10662" y="18254"/>
                  <a:pt x="10662" y="18477"/>
                </a:cubicBezTo>
                <a:cubicBezTo>
                  <a:pt x="10662" y="18650"/>
                  <a:pt x="10652" y="18806"/>
                  <a:pt x="10638" y="18822"/>
                </a:cubicBezTo>
                <a:cubicBezTo>
                  <a:pt x="10624" y="18838"/>
                  <a:pt x="10613" y="18972"/>
                  <a:pt x="10613" y="19122"/>
                </a:cubicBezTo>
                <a:cubicBezTo>
                  <a:pt x="10613" y="19273"/>
                  <a:pt x="10609" y="19397"/>
                  <a:pt x="10606" y="19397"/>
                </a:cubicBezTo>
                <a:cubicBezTo>
                  <a:pt x="10602" y="19397"/>
                  <a:pt x="10542" y="19365"/>
                  <a:pt x="10469" y="19330"/>
                </a:cubicBezTo>
                <a:cubicBezTo>
                  <a:pt x="10334" y="19263"/>
                  <a:pt x="10248" y="19283"/>
                  <a:pt x="10145" y="19403"/>
                </a:cubicBezTo>
                <a:cubicBezTo>
                  <a:pt x="10055" y="19507"/>
                  <a:pt x="10078" y="19633"/>
                  <a:pt x="10227" y="19830"/>
                </a:cubicBezTo>
                <a:cubicBezTo>
                  <a:pt x="10302" y="19930"/>
                  <a:pt x="10364" y="20016"/>
                  <a:pt x="10364" y="20023"/>
                </a:cubicBezTo>
                <a:cubicBezTo>
                  <a:pt x="10364" y="20030"/>
                  <a:pt x="10317" y="20088"/>
                  <a:pt x="10258" y="20152"/>
                </a:cubicBezTo>
                <a:cubicBezTo>
                  <a:pt x="10192" y="20224"/>
                  <a:pt x="10081" y="20288"/>
                  <a:pt x="9965" y="20317"/>
                </a:cubicBezTo>
                <a:cubicBezTo>
                  <a:pt x="9864" y="20343"/>
                  <a:pt x="9750" y="20388"/>
                  <a:pt x="9714" y="20415"/>
                </a:cubicBezTo>
                <a:cubicBezTo>
                  <a:pt x="9635" y="20474"/>
                  <a:pt x="9291" y="20444"/>
                  <a:pt x="9091" y="20361"/>
                </a:cubicBezTo>
                <a:cubicBezTo>
                  <a:pt x="8933" y="20296"/>
                  <a:pt x="8808" y="20335"/>
                  <a:pt x="8764" y="20465"/>
                </a:cubicBezTo>
                <a:cubicBezTo>
                  <a:pt x="8743" y="20526"/>
                  <a:pt x="8751" y="20568"/>
                  <a:pt x="8800" y="20664"/>
                </a:cubicBezTo>
                <a:cubicBezTo>
                  <a:pt x="8894" y="20851"/>
                  <a:pt x="9312" y="21222"/>
                  <a:pt x="9496" y="21281"/>
                </a:cubicBezTo>
                <a:cubicBezTo>
                  <a:pt x="9585" y="21310"/>
                  <a:pt x="9710" y="21356"/>
                  <a:pt x="9774" y="21382"/>
                </a:cubicBezTo>
                <a:cubicBezTo>
                  <a:pt x="9854" y="21415"/>
                  <a:pt x="9916" y="21416"/>
                  <a:pt x="9971" y="21385"/>
                </a:cubicBezTo>
                <a:cubicBezTo>
                  <a:pt x="10016" y="21359"/>
                  <a:pt x="10096" y="21325"/>
                  <a:pt x="10149" y="21309"/>
                </a:cubicBezTo>
                <a:cubicBezTo>
                  <a:pt x="10201" y="21292"/>
                  <a:pt x="10259" y="21270"/>
                  <a:pt x="10278" y="21256"/>
                </a:cubicBezTo>
                <a:cubicBezTo>
                  <a:pt x="10299" y="21241"/>
                  <a:pt x="10314" y="21257"/>
                  <a:pt x="10314" y="21297"/>
                </a:cubicBezTo>
                <a:cubicBezTo>
                  <a:pt x="10314" y="21390"/>
                  <a:pt x="10372" y="21474"/>
                  <a:pt x="10469" y="21518"/>
                </a:cubicBezTo>
                <a:cubicBezTo>
                  <a:pt x="10646" y="21600"/>
                  <a:pt x="10962" y="21420"/>
                  <a:pt x="11094" y="21161"/>
                </a:cubicBezTo>
                <a:cubicBezTo>
                  <a:pt x="11125" y="21101"/>
                  <a:pt x="11177" y="21056"/>
                  <a:pt x="11218" y="21056"/>
                </a:cubicBezTo>
                <a:cubicBezTo>
                  <a:pt x="11396" y="21054"/>
                  <a:pt x="11532" y="20792"/>
                  <a:pt x="11532" y="20453"/>
                </a:cubicBezTo>
                <a:cubicBezTo>
                  <a:pt x="11532" y="20354"/>
                  <a:pt x="11545" y="20273"/>
                  <a:pt x="11557" y="20273"/>
                </a:cubicBezTo>
                <a:cubicBezTo>
                  <a:pt x="11571" y="20273"/>
                  <a:pt x="11581" y="20177"/>
                  <a:pt x="11581" y="20061"/>
                </a:cubicBezTo>
                <a:cubicBezTo>
                  <a:pt x="11581" y="19935"/>
                  <a:pt x="11596" y="19824"/>
                  <a:pt x="11619" y="19783"/>
                </a:cubicBezTo>
                <a:cubicBezTo>
                  <a:pt x="11639" y="19745"/>
                  <a:pt x="11656" y="19671"/>
                  <a:pt x="11656" y="19624"/>
                </a:cubicBezTo>
                <a:cubicBezTo>
                  <a:pt x="11656" y="19576"/>
                  <a:pt x="11668" y="19527"/>
                  <a:pt x="11682" y="19511"/>
                </a:cubicBezTo>
                <a:cubicBezTo>
                  <a:pt x="11696" y="19495"/>
                  <a:pt x="11706" y="19435"/>
                  <a:pt x="11706" y="19375"/>
                </a:cubicBezTo>
                <a:cubicBezTo>
                  <a:pt x="11706" y="19315"/>
                  <a:pt x="11718" y="19252"/>
                  <a:pt x="11731" y="19236"/>
                </a:cubicBezTo>
                <a:cubicBezTo>
                  <a:pt x="11745" y="19220"/>
                  <a:pt x="11755" y="19136"/>
                  <a:pt x="11755" y="19052"/>
                </a:cubicBezTo>
                <a:cubicBezTo>
                  <a:pt x="11755" y="18968"/>
                  <a:pt x="11772" y="18876"/>
                  <a:pt x="11793" y="18844"/>
                </a:cubicBezTo>
                <a:cubicBezTo>
                  <a:pt x="11819" y="18804"/>
                  <a:pt x="11830" y="18699"/>
                  <a:pt x="11830" y="18493"/>
                </a:cubicBezTo>
                <a:cubicBezTo>
                  <a:pt x="11830" y="18331"/>
                  <a:pt x="11841" y="18161"/>
                  <a:pt x="11854" y="18117"/>
                </a:cubicBezTo>
                <a:cubicBezTo>
                  <a:pt x="11867" y="18073"/>
                  <a:pt x="11891" y="17968"/>
                  <a:pt x="11909" y="17886"/>
                </a:cubicBezTo>
                <a:cubicBezTo>
                  <a:pt x="11927" y="17804"/>
                  <a:pt x="11947" y="17737"/>
                  <a:pt x="11955" y="17737"/>
                </a:cubicBezTo>
                <a:cubicBezTo>
                  <a:pt x="11962" y="17737"/>
                  <a:pt x="11991" y="17658"/>
                  <a:pt x="12018" y="17563"/>
                </a:cubicBezTo>
                <a:cubicBezTo>
                  <a:pt x="12045" y="17468"/>
                  <a:pt x="12072" y="17384"/>
                  <a:pt x="12079" y="17371"/>
                </a:cubicBezTo>
                <a:cubicBezTo>
                  <a:pt x="12104" y="17325"/>
                  <a:pt x="12155" y="17159"/>
                  <a:pt x="12170" y="17080"/>
                </a:cubicBezTo>
                <a:cubicBezTo>
                  <a:pt x="12178" y="17036"/>
                  <a:pt x="12194" y="17001"/>
                  <a:pt x="12206" y="17001"/>
                </a:cubicBezTo>
                <a:cubicBezTo>
                  <a:pt x="12218" y="17001"/>
                  <a:pt x="12228" y="16960"/>
                  <a:pt x="12228" y="16909"/>
                </a:cubicBezTo>
                <a:cubicBezTo>
                  <a:pt x="12228" y="16859"/>
                  <a:pt x="12240" y="16817"/>
                  <a:pt x="12253" y="16817"/>
                </a:cubicBezTo>
                <a:cubicBezTo>
                  <a:pt x="12267" y="16817"/>
                  <a:pt x="12277" y="16794"/>
                  <a:pt x="12277" y="16764"/>
                </a:cubicBezTo>
                <a:cubicBezTo>
                  <a:pt x="12277" y="16734"/>
                  <a:pt x="12297" y="16671"/>
                  <a:pt x="12320" y="16625"/>
                </a:cubicBezTo>
                <a:cubicBezTo>
                  <a:pt x="12358" y="16546"/>
                  <a:pt x="12358" y="16536"/>
                  <a:pt x="12320" y="16457"/>
                </a:cubicBezTo>
                <a:cubicBezTo>
                  <a:pt x="12297" y="16411"/>
                  <a:pt x="12277" y="16355"/>
                  <a:pt x="12277" y="16334"/>
                </a:cubicBezTo>
                <a:cubicBezTo>
                  <a:pt x="12277" y="16262"/>
                  <a:pt x="12557" y="15708"/>
                  <a:pt x="12627" y="15641"/>
                </a:cubicBezTo>
                <a:cubicBezTo>
                  <a:pt x="12734" y="15538"/>
                  <a:pt x="12758" y="15557"/>
                  <a:pt x="12702" y="15705"/>
                </a:cubicBezTo>
                <a:cubicBezTo>
                  <a:pt x="12673" y="15778"/>
                  <a:pt x="12651" y="15856"/>
                  <a:pt x="12651" y="15875"/>
                </a:cubicBezTo>
                <a:cubicBezTo>
                  <a:pt x="12651" y="15894"/>
                  <a:pt x="12623" y="15976"/>
                  <a:pt x="12589" y="16059"/>
                </a:cubicBezTo>
                <a:cubicBezTo>
                  <a:pt x="12555" y="16142"/>
                  <a:pt x="12526" y="16234"/>
                  <a:pt x="12526" y="16261"/>
                </a:cubicBezTo>
                <a:cubicBezTo>
                  <a:pt x="12526" y="16288"/>
                  <a:pt x="12516" y="16308"/>
                  <a:pt x="12502" y="16308"/>
                </a:cubicBezTo>
                <a:cubicBezTo>
                  <a:pt x="12488" y="16308"/>
                  <a:pt x="12477" y="16338"/>
                  <a:pt x="12477" y="16372"/>
                </a:cubicBezTo>
                <a:cubicBezTo>
                  <a:pt x="12477" y="16406"/>
                  <a:pt x="12449" y="16480"/>
                  <a:pt x="12415" y="16539"/>
                </a:cubicBezTo>
                <a:cubicBezTo>
                  <a:pt x="12381" y="16599"/>
                  <a:pt x="12352" y="16684"/>
                  <a:pt x="12352" y="16729"/>
                </a:cubicBezTo>
                <a:cubicBezTo>
                  <a:pt x="12352" y="16774"/>
                  <a:pt x="12342" y="16823"/>
                  <a:pt x="12328" y="16839"/>
                </a:cubicBezTo>
                <a:cubicBezTo>
                  <a:pt x="12315" y="16854"/>
                  <a:pt x="12303" y="16904"/>
                  <a:pt x="12303" y="16947"/>
                </a:cubicBezTo>
                <a:cubicBezTo>
                  <a:pt x="12303" y="16990"/>
                  <a:pt x="12281" y="17049"/>
                  <a:pt x="12255" y="17080"/>
                </a:cubicBezTo>
                <a:cubicBezTo>
                  <a:pt x="12208" y="17134"/>
                  <a:pt x="12186" y="17211"/>
                  <a:pt x="12090" y="17633"/>
                </a:cubicBezTo>
                <a:cubicBezTo>
                  <a:pt x="12066" y="17741"/>
                  <a:pt x="12036" y="17829"/>
                  <a:pt x="12025" y="17829"/>
                </a:cubicBezTo>
                <a:cubicBezTo>
                  <a:pt x="12014" y="17829"/>
                  <a:pt x="12004" y="17911"/>
                  <a:pt x="12004" y="18012"/>
                </a:cubicBezTo>
                <a:cubicBezTo>
                  <a:pt x="12004" y="18240"/>
                  <a:pt x="12082" y="18351"/>
                  <a:pt x="12241" y="18351"/>
                </a:cubicBezTo>
                <a:cubicBezTo>
                  <a:pt x="12357" y="18351"/>
                  <a:pt x="12470" y="18235"/>
                  <a:pt x="12630" y="17952"/>
                </a:cubicBezTo>
                <a:cubicBezTo>
                  <a:pt x="12675" y="17872"/>
                  <a:pt x="12746" y="17766"/>
                  <a:pt x="12787" y="17718"/>
                </a:cubicBezTo>
                <a:cubicBezTo>
                  <a:pt x="13010" y="17452"/>
                  <a:pt x="13271" y="16909"/>
                  <a:pt x="13271" y="16713"/>
                </a:cubicBezTo>
                <a:cubicBezTo>
                  <a:pt x="13271" y="16690"/>
                  <a:pt x="13301" y="16604"/>
                  <a:pt x="13335" y="16520"/>
                </a:cubicBezTo>
                <a:cubicBezTo>
                  <a:pt x="13370" y="16437"/>
                  <a:pt x="13396" y="16327"/>
                  <a:pt x="13396" y="16274"/>
                </a:cubicBezTo>
                <a:cubicBezTo>
                  <a:pt x="13396" y="16221"/>
                  <a:pt x="13409" y="16163"/>
                  <a:pt x="13422" y="16147"/>
                </a:cubicBezTo>
                <a:cubicBezTo>
                  <a:pt x="13436" y="16132"/>
                  <a:pt x="13445" y="16087"/>
                  <a:pt x="13445" y="16046"/>
                </a:cubicBezTo>
                <a:cubicBezTo>
                  <a:pt x="13445" y="16005"/>
                  <a:pt x="13466" y="15892"/>
                  <a:pt x="13490" y="15796"/>
                </a:cubicBezTo>
                <a:cubicBezTo>
                  <a:pt x="13526" y="15650"/>
                  <a:pt x="13546" y="15620"/>
                  <a:pt x="13609" y="15619"/>
                </a:cubicBezTo>
                <a:cubicBezTo>
                  <a:pt x="13709" y="15617"/>
                  <a:pt x="13795" y="15500"/>
                  <a:pt x="13795" y="15366"/>
                </a:cubicBezTo>
                <a:cubicBezTo>
                  <a:pt x="13795" y="15306"/>
                  <a:pt x="13814" y="15196"/>
                  <a:pt x="13838" y="15120"/>
                </a:cubicBezTo>
                <a:cubicBezTo>
                  <a:pt x="13905" y="14903"/>
                  <a:pt x="13862" y="14747"/>
                  <a:pt x="13696" y="14601"/>
                </a:cubicBezTo>
                <a:lnTo>
                  <a:pt x="13560" y="14481"/>
                </a:lnTo>
                <a:lnTo>
                  <a:pt x="13660" y="14364"/>
                </a:lnTo>
                <a:cubicBezTo>
                  <a:pt x="13786" y="14216"/>
                  <a:pt x="13938" y="13946"/>
                  <a:pt x="13969" y="13811"/>
                </a:cubicBezTo>
                <a:cubicBezTo>
                  <a:pt x="13982" y="13755"/>
                  <a:pt x="14004" y="13675"/>
                  <a:pt x="14017" y="13637"/>
                </a:cubicBezTo>
                <a:cubicBezTo>
                  <a:pt x="14029" y="13599"/>
                  <a:pt x="14046" y="13532"/>
                  <a:pt x="14053" y="13489"/>
                </a:cubicBezTo>
                <a:cubicBezTo>
                  <a:pt x="14061" y="13445"/>
                  <a:pt x="14108" y="13377"/>
                  <a:pt x="14160" y="13337"/>
                </a:cubicBezTo>
                <a:cubicBezTo>
                  <a:pt x="14266" y="13255"/>
                  <a:pt x="14390" y="13052"/>
                  <a:pt x="14390" y="12961"/>
                </a:cubicBezTo>
                <a:cubicBezTo>
                  <a:pt x="14390" y="12928"/>
                  <a:pt x="14402" y="12901"/>
                  <a:pt x="14416" y="12901"/>
                </a:cubicBezTo>
                <a:cubicBezTo>
                  <a:pt x="14429" y="12901"/>
                  <a:pt x="14440" y="12838"/>
                  <a:pt x="14440" y="12762"/>
                </a:cubicBezTo>
                <a:cubicBezTo>
                  <a:pt x="14440" y="12686"/>
                  <a:pt x="14451" y="12623"/>
                  <a:pt x="14465" y="12623"/>
                </a:cubicBezTo>
                <a:cubicBezTo>
                  <a:pt x="14479" y="12623"/>
                  <a:pt x="14491" y="12583"/>
                  <a:pt x="14491" y="12534"/>
                </a:cubicBezTo>
                <a:cubicBezTo>
                  <a:pt x="14491" y="12485"/>
                  <a:pt x="14500" y="12432"/>
                  <a:pt x="14513" y="12417"/>
                </a:cubicBezTo>
                <a:cubicBezTo>
                  <a:pt x="14543" y="12382"/>
                  <a:pt x="14614" y="12120"/>
                  <a:pt x="14614" y="12041"/>
                </a:cubicBezTo>
                <a:cubicBezTo>
                  <a:pt x="14614" y="12007"/>
                  <a:pt x="14625" y="11978"/>
                  <a:pt x="14639" y="11978"/>
                </a:cubicBezTo>
                <a:cubicBezTo>
                  <a:pt x="14653" y="11978"/>
                  <a:pt x="14665" y="11948"/>
                  <a:pt x="14665" y="11911"/>
                </a:cubicBezTo>
                <a:cubicBezTo>
                  <a:pt x="14665" y="11875"/>
                  <a:pt x="14680" y="11827"/>
                  <a:pt x="14699" y="11807"/>
                </a:cubicBezTo>
                <a:cubicBezTo>
                  <a:pt x="14718" y="11787"/>
                  <a:pt x="14766" y="11665"/>
                  <a:pt x="14805" y="11535"/>
                </a:cubicBezTo>
                <a:cubicBezTo>
                  <a:pt x="14843" y="11406"/>
                  <a:pt x="14920" y="11203"/>
                  <a:pt x="14975" y="11083"/>
                </a:cubicBezTo>
                <a:cubicBezTo>
                  <a:pt x="15030" y="10963"/>
                  <a:pt x="15092" y="10813"/>
                  <a:pt x="15112" y="10748"/>
                </a:cubicBezTo>
                <a:cubicBezTo>
                  <a:pt x="15149" y="10631"/>
                  <a:pt x="15353" y="10216"/>
                  <a:pt x="15332" y="10299"/>
                </a:cubicBezTo>
                <a:cubicBezTo>
                  <a:pt x="15327" y="10323"/>
                  <a:pt x="15307" y="10406"/>
                  <a:pt x="15289" y="10482"/>
                </a:cubicBezTo>
                <a:cubicBezTo>
                  <a:pt x="15271" y="10558"/>
                  <a:pt x="15245" y="10657"/>
                  <a:pt x="15233" y="10701"/>
                </a:cubicBezTo>
                <a:cubicBezTo>
                  <a:pt x="15220" y="10745"/>
                  <a:pt x="15211" y="10811"/>
                  <a:pt x="15211" y="10849"/>
                </a:cubicBezTo>
                <a:cubicBezTo>
                  <a:pt x="15211" y="10888"/>
                  <a:pt x="15200" y="10919"/>
                  <a:pt x="15187" y="10919"/>
                </a:cubicBezTo>
                <a:cubicBezTo>
                  <a:pt x="15173" y="10919"/>
                  <a:pt x="15161" y="11001"/>
                  <a:pt x="15161" y="11099"/>
                </a:cubicBezTo>
                <a:cubicBezTo>
                  <a:pt x="15161" y="11202"/>
                  <a:pt x="15146" y="11300"/>
                  <a:pt x="15124" y="11333"/>
                </a:cubicBezTo>
                <a:cubicBezTo>
                  <a:pt x="15104" y="11364"/>
                  <a:pt x="15086" y="11439"/>
                  <a:pt x="15086" y="11497"/>
                </a:cubicBezTo>
                <a:cubicBezTo>
                  <a:pt x="15086" y="11556"/>
                  <a:pt x="15076" y="11618"/>
                  <a:pt x="15062" y="11633"/>
                </a:cubicBezTo>
                <a:cubicBezTo>
                  <a:pt x="15048" y="11649"/>
                  <a:pt x="15037" y="11701"/>
                  <a:pt x="15037" y="11750"/>
                </a:cubicBezTo>
                <a:cubicBezTo>
                  <a:pt x="15037" y="11799"/>
                  <a:pt x="15026" y="11842"/>
                  <a:pt x="15013" y="11842"/>
                </a:cubicBezTo>
                <a:cubicBezTo>
                  <a:pt x="14999" y="11842"/>
                  <a:pt x="14987" y="11930"/>
                  <a:pt x="14987" y="12038"/>
                </a:cubicBezTo>
                <a:cubicBezTo>
                  <a:pt x="14987" y="12146"/>
                  <a:pt x="14971" y="12273"/>
                  <a:pt x="14950" y="12322"/>
                </a:cubicBezTo>
                <a:cubicBezTo>
                  <a:pt x="14930" y="12372"/>
                  <a:pt x="14912" y="12477"/>
                  <a:pt x="14912" y="12559"/>
                </a:cubicBezTo>
                <a:cubicBezTo>
                  <a:pt x="14912" y="12642"/>
                  <a:pt x="14902" y="12723"/>
                  <a:pt x="14888" y="12739"/>
                </a:cubicBezTo>
                <a:cubicBezTo>
                  <a:pt x="14853" y="12779"/>
                  <a:pt x="14857" y="13437"/>
                  <a:pt x="14893" y="13546"/>
                </a:cubicBezTo>
                <a:cubicBezTo>
                  <a:pt x="14917" y="13617"/>
                  <a:pt x="14917" y="13647"/>
                  <a:pt x="14893" y="13691"/>
                </a:cubicBezTo>
                <a:cubicBezTo>
                  <a:pt x="14847" y="13777"/>
                  <a:pt x="14857" y="13934"/>
                  <a:pt x="14914" y="14029"/>
                </a:cubicBezTo>
                <a:cubicBezTo>
                  <a:pt x="15011" y="14192"/>
                  <a:pt x="15169" y="14147"/>
                  <a:pt x="15448" y="13871"/>
                </a:cubicBezTo>
                <a:cubicBezTo>
                  <a:pt x="15585" y="13736"/>
                  <a:pt x="15724" y="13585"/>
                  <a:pt x="15758" y="13536"/>
                </a:cubicBezTo>
                <a:cubicBezTo>
                  <a:pt x="15792" y="13488"/>
                  <a:pt x="15856" y="13401"/>
                  <a:pt x="15899" y="13346"/>
                </a:cubicBezTo>
                <a:cubicBezTo>
                  <a:pt x="15943" y="13290"/>
                  <a:pt x="16064" y="13113"/>
                  <a:pt x="16169" y="12954"/>
                </a:cubicBezTo>
                <a:cubicBezTo>
                  <a:pt x="16274" y="12794"/>
                  <a:pt x="16413" y="12613"/>
                  <a:pt x="16476" y="12550"/>
                </a:cubicBezTo>
                <a:cubicBezTo>
                  <a:pt x="16539" y="12487"/>
                  <a:pt x="16634" y="12373"/>
                  <a:pt x="16689" y="12297"/>
                </a:cubicBezTo>
                <a:cubicBezTo>
                  <a:pt x="16744" y="12221"/>
                  <a:pt x="16847" y="12092"/>
                  <a:pt x="16918" y="12006"/>
                </a:cubicBezTo>
                <a:cubicBezTo>
                  <a:pt x="17043" y="11853"/>
                  <a:pt x="17175" y="11581"/>
                  <a:pt x="17175" y="11481"/>
                </a:cubicBezTo>
                <a:cubicBezTo>
                  <a:pt x="17175" y="11453"/>
                  <a:pt x="17214" y="11374"/>
                  <a:pt x="17262" y="11307"/>
                </a:cubicBezTo>
                <a:cubicBezTo>
                  <a:pt x="17310" y="11239"/>
                  <a:pt x="17349" y="11167"/>
                  <a:pt x="17349" y="11143"/>
                </a:cubicBezTo>
                <a:cubicBezTo>
                  <a:pt x="17349" y="11099"/>
                  <a:pt x="17375" y="11031"/>
                  <a:pt x="17465" y="10852"/>
                </a:cubicBezTo>
                <a:cubicBezTo>
                  <a:pt x="17495" y="10793"/>
                  <a:pt x="17611" y="10678"/>
                  <a:pt x="17724" y="10599"/>
                </a:cubicBezTo>
                <a:cubicBezTo>
                  <a:pt x="17951" y="10438"/>
                  <a:pt x="18026" y="10443"/>
                  <a:pt x="18139" y="10618"/>
                </a:cubicBezTo>
                <a:cubicBezTo>
                  <a:pt x="18282" y="10840"/>
                  <a:pt x="18447" y="10966"/>
                  <a:pt x="18596" y="10966"/>
                </a:cubicBezTo>
                <a:cubicBezTo>
                  <a:pt x="18747" y="10966"/>
                  <a:pt x="18865" y="10894"/>
                  <a:pt x="18865" y="10802"/>
                </a:cubicBezTo>
                <a:cubicBezTo>
                  <a:pt x="18865" y="10764"/>
                  <a:pt x="18925" y="10741"/>
                  <a:pt x="19049" y="10729"/>
                </a:cubicBezTo>
                <a:cubicBezTo>
                  <a:pt x="19265" y="10709"/>
                  <a:pt x="19347" y="10614"/>
                  <a:pt x="19331" y="10407"/>
                </a:cubicBezTo>
                <a:cubicBezTo>
                  <a:pt x="19322" y="10298"/>
                  <a:pt x="19332" y="10279"/>
                  <a:pt x="19401" y="10255"/>
                </a:cubicBezTo>
                <a:cubicBezTo>
                  <a:pt x="19505" y="10219"/>
                  <a:pt x="19581" y="10067"/>
                  <a:pt x="19546" y="9964"/>
                </a:cubicBezTo>
                <a:cubicBezTo>
                  <a:pt x="19531" y="9923"/>
                  <a:pt x="19436" y="9810"/>
                  <a:pt x="19334" y="9714"/>
                </a:cubicBezTo>
                <a:lnTo>
                  <a:pt x="19150" y="9540"/>
                </a:lnTo>
                <a:lnTo>
                  <a:pt x="19263" y="9537"/>
                </a:lnTo>
                <a:cubicBezTo>
                  <a:pt x="19324" y="9536"/>
                  <a:pt x="19413" y="9499"/>
                  <a:pt x="19460" y="9455"/>
                </a:cubicBezTo>
                <a:cubicBezTo>
                  <a:pt x="19535" y="9386"/>
                  <a:pt x="19547" y="9353"/>
                  <a:pt x="19547" y="9215"/>
                </a:cubicBezTo>
                <a:cubicBezTo>
                  <a:pt x="19547" y="9067"/>
                  <a:pt x="19538" y="9044"/>
                  <a:pt x="19425" y="8940"/>
                </a:cubicBezTo>
                <a:cubicBezTo>
                  <a:pt x="19323" y="8847"/>
                  <a:pt x="19251" y="8821"/>
                  <a:pt x="19027" y="8801"/>
                </a:cubicBezTo>
                <a:lnTo>
                  <a:pt x="18753" y="8775"/>
                </a:lnTo>
                <a:lnTo>
                  <a:pt x="18852" y="8639"/>
                </a:lnTo>
                <a:cubicBezTo>
                  <a:pt x="18966" y="8481"/>
                  <a:pt x="19074" y="8277"/>
                  <a:pt x="19133" y="8096"/>
                </a:cubicBezTo>
                <a:cubicBezTo>
                  <a:pt x="19156" y="8026"/>
                  <a:pt x="19182" y="7969"/>
                  <a:pt x="19193" y="7969"/>
                </a:cubicBezTo>
                <a:cubicBezTo>
                  <a:pt x="19203" y="7969"/>
                  <a:pt x="19213" y="7933"/>
                  <a:pt x="19213" y="7887"/>
                </a:cubicBezTo>
                <a:cubicBezTo>
                  <a:pt x="19213" y="7841"/>
                  <a:pt x="19241" y="7754"/>
                  <a:pt x="19275" y="7694"/>
                </a:cubicBezTo>
                <a:cubicBezTo>
                  <a:pt x="19310" y="7635"/>
                  <a:pt x="19338" y="7557"/>
                  <a:pt x="19338" y="7524"/>
                </a:cubicBezTo>
                <a:cubicBezTo>
                  <a:pt x="19338" y="7490"/>
                  <a:pt x="19348" y="7463"/>
                  <a:pt x="19361" y="7463"/>
                </a:cubicBezTo>
                <a:cubicBezTo>
                  <a:pt x="19375" y="7463"/>
                  <a:pt x="19387" y="7412"/>
                  <a:pt x="19387" y="7347"/>
                </a:cubicBezTo>
                <a:cubicBezTo>
                  <a:pt x="19387" y="7281"/>
                  <a:pt x="19404" y="7195"/>
                  <a:pt x="19425" y="7157"/>
                </a:cubicBezTo>
                <a:cubicBezTo>
                  <a:pt x="19445" y="7119"/>
                  <a:pt x="19460" y="7017"/>
                  <a:pt x="19460" y="6932"/>
                </a:cubicBezTo>
                <a:cubicBezTo>
                  <a:pt x="19460" y="6846"/>
                  <a:pt x="19472" y="6765"/>
                  <a:pt x="19486" y="6749"/>
                </a:cubicBezTo>
                <a:cubicBezTo>
                  <a:pt x="19500" y="6734"/>
                  <a:pt x="19512" y="6595"/>
                  <a:pt x="19512" y="6442"/>
                </a:cubicBezTo>
                <a:cubicBezTo>
                  <a:pt x="19512" y="6052"/>
                  <a:pt x="19497" y="6070"/>
                  <a:pt x="20057" y="5715"/>
                </a:cubicBezTo>
                <a:cubicBezTo>
                  <a:pt x="20146" y="5659"/>
                  <a:pt x="20325" y="5553"/>
                  <a:pt x="20455" y="5481"/>
                </a:cubicBezTo>
                <a:cubicBezTo>
                  <a:pt x="20585" y="5408"/>
                  <a:pt x="20770" y="5300"/>
                  <a:pt x="20866" y="5238"/>
                </a:cubicBezTo>
                <a:cubicBezTo>
                  <a:pt x="20961" y="5176"/>
                  <a:pt x="21135" y="5078"/>
                  <a:pt x="21251" y="5020"/>
                </a:cubicBezTo>
                <a:cubicBezTo>
                  <a:pt x="21495" y="4899"/>
                  <a:pt x="21599" y="4802"/>
                  <a:pt x="21599" y="4697"/>
                </a:cubicBezTo>
                <a:cubicBezTo>
                  <a:pt x="21599" y="4567"/>
                  <a:pt x="21495" y="4517"/>
                  <a:pt x="21188" y="4495"/>
                </a:cubicBezTo>
                <a:cubicBezTo>
                  <a:pt x="19767" y="4396"/>
                  <a:pt x="19254" y="4326"/>
                  <a:pt x="19201" y="4220"/>
                </a:cubicBezTo>
                <a:cubicBezTo>
                  <a:pt x="19152" y="4123"/>
                  <a:pt x="19039" y="3829"/>
                  <a:pt x="19039" y="3800"/>
                </a:cubicBezTo>
                <a:cubicBezTo>
                  <a:pt x="19039" y="3783"/>
                  <a:pt x="18995" y="3684"/>
                  <a:pt x="18942" y="3578"/>
                </a:cubicBezTo>
                <a:cubicBezTo>
                  <a:pt x="18889" y="3473"/>
                  <a:pt x="18807" y="3313"/>
                  <a:pt x="18761" y="3221"/>
                </a:cubicBezTo>
                <a:cubicBezTo>
                  <a:pt x="18715" y="3130"/>
                  <a:pt x="18629" y="2997"/>
                  <a:pt x="18568" y="2927"/>
                </a:cubicBezTo>
                <a:cubicBezTo>
                  <a:pt x="18436" y="2773"/>
                  <a:pt x="18107" y="2525"/>
                  <a:pt x="17920" y="2437"/>
                </a:cubicBezTo>
                <a:cubicBezTo>
                  <a:pt x="17754" y="2359"/>
                  <a:pt x="17019" y="2355"/>
                  <a:pt x="16822" y="2431"/>
                </a:cubicBezTo>
                <a:cubicBezTo>
                  <a:pt x="16404" y="2592"/>
                  <a:pt x="16303" y="2639"/>
                  <a:pt x="16290" y="2678"/>
                </a:cubicBezTo>
                <a:cubicBezTo>
                  <a:pt x="16282" y="2701"/>
                  <a:pt x="16256" y="2719"/>
                  <a:pt x="16232" y="2719"/>
                </a:cubicBezTo>
                <a:cubicBezTo>
                  <a:pt x="16207" y="2719"/>
                  <a:pt x="16140" y="2767"/>
                  <a:pt x="16079" y="2826"/>
                </a:cubicBezTo>
                <a:cubicBezTo>
                  <a:pt x="16019" y="2885"/>
                  <a:pt x="15941" y="2946"/>
                  <a:pt x="15906" y="2962"/>
                </a:cubicBezTo>
                <a:cubicBezTo>
                  <a:pt x="15791" y="3015"/>
                  <a:pt x="15370" y="3475"/>
                  <a:pt x="15224" y="3708"/>
                </a:cubicBezTo>
                <a:cubicBezTo>
                  <a:pt x="15009" y="4050"/>
                  <a:pt x="14766" y="4540"/>
                  <a:pt x="14709" y="4745"/>
                </a:cubicBezTo>
                <a:cubicBezTo>
                  <a:pt x="14691" y="4808"/>
                  <a:pt x="14672" y="4871"/>
                  <a:pt x="14665" y="4884"/>
                </a:cubicBezTo>
                <a:cubicBezTo>
                  <a:pt x="14640" y="4930"/>
                  <a:pt x="14587" y="5093"/>
                  <a:pt x="14573" y="5172"/>
                </a:cubicBezTo>
                <a:cubicBezTo>
                  <a:pt x="14565" y="5216"/>
                  <a:pt x="14549" y="5251"/>
                  <a:pt x="14537" y="5251"/>
                </a:cubicBezTo>
                <a:cubicBezTo>
                  <a:pt x="14525" y="5251"/>
                  <a:pt x="14515" y="5288"/>
                  <a:pt x="14515" y="5330"/>
                </a:cubicBezTo>
                <a:cubicBezTo>
                  <a:pt x="14515" y="5372"/>
                  <a:pt x="14488" y="5471"/>
                  <a:pt x="14455" y="5551"/>
                </a:cubicBezTo>
                <a:cubicBezTo>
                  <a:pt x="14422" y="5631"/>
                  <a:pt x="14391" y="5758"/>
                  <a:pt x="14387" y="5832"/>
                </a:cubicBezTo>
                <a:lnTo>
                  <a:pt x="14378" y="5965"/>
                </a:lnTo>
                <a:lnTo>
                  <a:pt x="13918" y="5968"/>
                </a:lnTo>
                <a:cubicBezTo>
                  <a:pt x="13657" y="5970"/>
                  <a:pt x="13421" y="5993"/>
                  <a:pt x="13372" y="6022"/>
                </a:cubicBezTo>
                <a:cubicBezTo>
                  <a:pt x="13324" y="6050"/>
                  <a:pt x="13089" y="6086"/>
                  <a:pt x="12850" y="6101"/>
                </a:cubicBezTo>
                <a:cubicBezTo>
                  <a:pt x="11711" y="6175"/>
                  <a:pt x="10463" y="6311"/>
                  <a:pt x="10246" y="6382"/>
                </a:cubicBezTo>
                <a:cubicBezTo>
                  <a:pt x="10133" y="6420"/>
                  <a:pt x="10123" y="6405"/>
                  <a:pt x="10169" y="6269"/>
                </a:cubicBezTo>
                <a:cubicBezTo>
                  <a:pt x="10213" y="6137"/>
                  <a:pt x="10105" y="5900"/>
                  <a:pt x="9939" y="5766"/>
                </a:cubicBezTo>
                <a:cubicBezTo>
                  <a:pt x="9865" y="5707"/>
                  <a:pt x="9748" y="5609"/>
                  <a:pt x="9678" y="5548"/>
                </a:cubicBezTo>
                <a:cubicBezTo>
                  <a:pt x="9608" y="5487"/>
                  <a:pt x="9535" y="5437"/>
                  <a:pt x="9516" y="5437"/>
                </a:cubicBezTo>
                <a:cubicBezTo>
                  <a:pt x="9496" y="5437"/>
                  <a:pt x="9421" y="5355"/>
                  <a:pt x="9349" y="5254"/>
                </a:cubicBezTo>
                <a:cubicBezTo>
                  <a:pt x="9171" y="5006"/>
                  <a:pt x="9052" y="4943"/>
                  <a:pt x="8929" y="5029"/>
                </a:cubicBezTo>
                <a:cubicBezTo>
                  <a:pt x="8878" y="5066"/>
                  <a:pt x="8825" y="5141"/>
                  <a:pt x="8812" y="5197"/>
                </a:cubicBezTo>
                <a:cubicBezTo>
                  <a:pt x="8798" y="5253"/>
                  <a:pt x="8778" y="5298"/>
                  <a:pt x="8767" y="5298"/>
                </a:cubicBezTo>
                <a:cubicBezTo>
                  <a:pt x="8757" y="5298"/>
                  <a:pt x="8748" y="5364"/>
                  <a:pt x="8747" y="5447"/>
                </a:cubicBezTo>
                <a:cubicBezTo>
                  <a:pt x="8746" y="5529"/>
                  <a:pt x="8724" y="5662"/>
                  <a:pt x="8698" y="5738"/>
                </a:cubicBezTo>
                <a:cubicBezTo>
                  <a:pt x="8672" y="5814"/>
                  <a:pt x="8639" y="5919"/>
                  <a:pt x="8626" y="5975"/>
                </a:cubicBezTo>
                <a:cubicBezTo>
                  <a:pt x="8579" y="6172"/>
                  <a:pt x="8523" y="6189"/>
                  <a:pt x="7991" y="6155"/>
                </a:cubicBezTo>
                <a:cubicBezTo>
                  <a:pt x="7368" y="6115"/>
                  <a:pt x="6884" y="6060"/>
                  <a:pt x="6835" y="6022"/>
                </a:cubicBezTo>
                <a:cubicBezTo>
                  <a:pt x="6814" y="6006"/>
                  <a:pt x="6462" y="5971"/>
                  <a:pt x="6052" y="5943"/>
                </a:cubicBezTo>
                <a:cubicBezTo>
                  <a:pt x="5087" y="5877"/>
                  <a:pt x="4528" y="5820"/>
                  <a:pt x="4311" y="5766"/>
                </a:cubicBezTo>
                <a:cubicBezTo>
                  <a:pt x="4215" y="5742"/>
                  <a:pt x="4010" y="5709"/>
                  <a:pt x="3854" y="5690"/>
                </a:cubicBezTo>
                <a:lnTo>
                  <a:pt x="3569" y="5655"/>
                </a:lnTo>
                <a:lnTo>
                  <a:pt x="3660" y="5573"/>
                </a:lnTo>
                <a:cubicBezTo>
                  <a:pt x="3718" y="5522"/>
                  <a:pt x="3827" y="5486"/>
                  <a:pt x="3956" y="5475"/>
                </a:cubicBezTo>
                <a:cubicBezTo>
                  <a:pt x="4183" y="5456"/>
                  <a:pt x="4102" y="5526"/>
                  <a:pt x="5171" y="4441"/>
                </a:cubicBezTo>
                <a:cubicBezTo>
                  <a:pt x="5329" y="4281"/>
                  <a:pt x="5564" y="4076"/>
                  <a:pt x="5693" y="3983"/>
                </a:cubicBezTo>
                <a:cubicBezTo>
                  <a:pt x="5823" y="3891"/>
                  <a:pt x="6079" y="3662"/>
                  <a:pt x="6264" y="3474"/>
                </a:cubicBezTo>
                <a:cubicBezTo>
                  <a:pt x="6449" y="3287"/>
                  <a:pt x="6609" y="3133"/>
                  <a:pt x="6620" y="3133"/>
                </a:cubicBezTo>
                <a:cubicBezTo>
                  <a:pt x="6641" y="3133"/>
                  <a:pt x="6932" y="2908"/>
                  <a:pt x="7096" y="2766"/>
                </a:cubicBezTo>
                <a:cubicBezTo>
                  <a:pt x="7573" y="2352"/>
                  <a:pt x="7824" y="2158"/>
                  <a:pt x="8015" y="2052"/>
                </a:cubicBezTo>
                <a:cubicBezTo>
                  <a:pt x="8344" y="1869"/>
                  <a:pt x="8375" y="1843"/>
                  <a:pt x="8375" y="1748"/>
                </a:cubicBezTo>
                <a:cubicBezTo>
                  <a:pt x="8375" y="1565"/>
                  <a:pt x="8182" y="1519"/>
                  <a:pt x="7789" y="1612"/>
                </a:cubicBezTo>
                <a:cubicBezTo>
                  <a:pt x="7681" y="1638"/>
                  <a:pt x="7466" y="1680"/>
                  <a:pt x="7308" y="1704"/>
                </a:cubicBezTo>
                <a:cubicBezTo>
                  <a:pt x="7151" y="1727"/>
                  <a:pt x="6876" y="1776"/>
                  <a:pt x="6699" y="1815"/>
                </a:cubicBezTo>
                <a:cubicBezTo>
                  <a:pt x="5972" y="1971"/>
                  <a:pt x="4942" y="2115"/>
                  <a:pt x="4514" y="2118"/>
                </a:cubicBezTo>
                <a:cubicBezTo>
                  <a:pt x="4305" y="2119"/>
                  <a:pt x="4135" y="2147"/>
                  <a:pt x="4023" y="2197"/>
                </a:cubicBezTo>
                <a:cubicBezTo>
                  <a:pt x="3928" y="2239"/>
                  <a:pt x="3844" y="2259"/>
                  <a:pt x="3835" y="2241"/>
                </a:cubicBezTo>
                <a:cubicBezTo>
                  <a:pt x="3826" y="2224"/>
                  <a:pt x="3879" y="2112"/>
                  <a:pt x="3953" y="1992"/>
                </a:cubicBezTo>
                <a:cubicBezTo>
                  <a:pt x="4091" y="1769"/>
                  <a:pt x="4224" y="1537"/>
                  <a:pt x="4656" y="762"/>
                </a:cubicBezTo>
                <a:cubicBezTo>
                  <a:pt x="4791" y="520"/>
                  <a:pt x="4911" y="322"/>
                  <a:pt x="4923" y="322"/>
                </a:cubicBezTo>
                <a:cubicBezTo>
                  <a:pt x="4935" y="322"/>
                  <a:pt x="4946" y="274"/>
                  <a:pt x="4946" y="215"/>
                </a:cubicBezTo>
                <a:cubicBezTo>
                  <a:pt x="4946" y="94"/>
                  <a:pt x="4860" y="0"/>
                  <a:pt x="4751" y="0"/>
                </a:cubicBezTo>
                <a:close/>
                <a:moveTo>
                  <a:pt x="19084" y="9506"/>
                </a:moveTo>
                <a:cubicBezTo>
                  <a:pt x="19102" y="9492"/>
                  <a:pt x="19123" y="9494"/>
                  <a:pt x="19131" y="9509"/>
                </a:cubicBezTo>
                <a:cubicBezTo>
                  <a:pt x="19139" y="9524"/>
                  <a:pt x="19125" y="9536"/>
                  <a:pt x="19099" y="9534"/>
                </a:cubicBezTo>
                <a:cubicBezTo>
                  <a:pt x="19070" y="9532"/>
                  <a:pt x="19065" y="9520"/>
                  <a:pt x="19084" y="9506"/>
                </a:cubicBezTo>
                <a:close/>
                <a:moveTo>
                  <a:pt x="17001" y="9869"/>
                </a:moveTo>
                <a:cubicBezTo>
                  <a:pt x="17017" y="9873"/>
                  <a:pt x="17025" y="9884"/>
                  <a:pt x="17025" y="9901"/>
                </a:cubicBezTo>
                <a:cubicBezTo>
                  <a:pt x="17025" y="9929"/>
                  <a:pt x="17017" y="9951"/>
                  <a:pt x="17006" y="9951"/>
                </a:cubicBezTo>
                <a:cubicBezTo>
                  <a:pt x="16975" y="9951"/>
                  <a:pt x="16439" y="10732"/>
                  <a:pt x="16172" y="11168"/>
                </a:cubicBezTo>
                <a:cubicBezTo>
                  <a:pt x="16143" y="11216"/>
                  <a:pt x="16082" y="11319"/>
                  <a:pt x="16038" y="11396"/>
                </a:cubicBezTo>
                <a:lnTo>
                  <a:pt x="15956" y="11535"/>
                </a:lnTo>
                <a:lnTo>
                  <a:pt x="15956" y="11412"/>
                </a:lnTo>
                <a:cubicBezTo>
                  <a:pt x="15956" y="11344"/>
                  <a:pt x="15968" y="11288"/>
                  <a:pt x="15981" y="11288"/>
                </a:cubicBezTo>
                <a:cubicBezTo>
                  <a:pt x="15995" y="11288"/>
                  <a:pt x="16007" y="11265"/>
                  <a:pt x="16007" y="11238"/>
                </a:cubicBezTo>
                <a:cubicBezTo>
                  <a:pt x="16007" y="11179"/>
                  <a:pt x="16113" y="10910"/>
                  <a:pt x="16224" y="10688"/>
                </a:cubicBezTo>
                <a:cubicBezTo>
                  <a:pt x="16269" y="10599"/>
                  <a:pt x="16303" y="10492"/>
                  <a:pt x="16304" y="10448"/>
                </a:cubicBezTo>
                <a:cubicBezTo>
                  <a:pt x="16304" y="10403"/>
                  <a:pt x="16316" y="10365"/>
                  <a:pt x="16329" y="10365"/>
                </a:cubicBezTo>
                <a:cubicBezTo>
                  <a:pt x="16343" y="10365"/>
                  <a:pt x="16354" y="10340"/>
                  <a:pt x="16355" y="10309"/>
                </a:cubicBezTo>
                <a:cubicBezTo>
                  <a:pt x="16355" y="10277"/>
                  <a:pt x="16387" y="10186"/>
                  <a:pt x="16426" y="10106"/>
                </a:cubicBezTo>
                <a:cubicBezTo>
                  <a:pt x="16489" y="9979"/>
                  <a:pt x="16518" y="9960"/>
                  <a:pt x="16669" y="9936"/>
                </a:cubicBezTo>
                <a:cubicBezTo>
                  <a:pt x="16762" y="9921"/>
                  <a:pt x="16882" y="9895"/>
                  <a:pt x="16933" y="9879"/>
                </a:cubicBezTo>
                <a:cubicBezTo>
                  <a:pt x="16963" y="9869"/>
                  <a:pt x="16986" y="9865"/>
                  <a:pt x="17001" y="9869"/>
                </a:cubicBezTo>
                <a:close/>
              </a:path>
            </a:pathLst>
          </a:cu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326"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What Is Two-Step Login?</a:t>
            </a:r>
          </a:p>
        </p:txBody>
      </p:sp>
      <p:sp>
        <p:nvSpPr>
          <p:cNvPr id="327"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328" name="Text 3"/>
          <p:cNvSpPr txBox="1"/>
          <p:nvPr/>
        </p:nvSpPr>
        <p:spPr>
          <a:xfrm>
            <a:off x="457198" y="1029279"/>
            <a:ext cx="8229604" cy="3005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Even a stolen password can't get someone in if they don't have your second step.</a:t>
            </a:r>
          </a:p>
        </p:txBody>
      </p:sp>
      <p:sp>
        <p:nvSpPr>
          <p:cNvPr id="329" name="Shape 4"/>
          <p:cNvSpPr/>
          <p:nvPr/>
        </p:nvSpPr>
        <p:spPr>
          <a:xfrm>
            <a:off x="411479" y="1508760"/>
            <a:ext cx="8321041" cy="749811"/>
          </a:xfrm>
          <a:prstGeom prst="rect">
            <a:avLst/>
          </a:prstGeom>
          <a:solidFill>
            <a:srgbClr val="E8F5E9"/>
          </a:solidFill>
          <a:ln w="19050">
            <a:solidFill>
              <a:srgbClr val="2BAE8C"/>
            </a:solidFill>
          </a:ln>
        </p:spPr>
        <p:txBody>
          <a:bodyPr lIns="45718" tIns="45718" rIns="45718" bIns="45718"/>
          <a:lstStyle/>
          <a:p>
            <a:pPr/>
          </a:p>
        </p:txBody>
      </p:sp>
      <p:sp>
        <p:nvSpPr>
          <p:cNvPr id="330" name="Text 5"/>
          <p:cNvSpPr txBox="1"/>
          <p:nvPr/>
        </p:nvSpPr>
        <p:spPr>
          <a:xfrm>
            <a:off x="640079" y="1602994"/>
            <a:ext cx="7863841" cy="56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300">
                <a:solidFill>
                  <a:srgbClr val="1B2A4A"/>
                </a:solidFill>
              </a:defRPr>
            </a:lvl1pPr>
          </a:lstStyle>
          <a:p>
            <a:pPr/>
            <a:r>
              <a:t>🔑  Think of it as a door with two locks. Even if someone copies your key (password), they still can't get in without the second lock.</a:t>
            </a:r>
          </a:p>
        </p:txBody>
      </p:sp>
      <p:sp>
        <p:nvSpPr>
          <p:cNvPr id="331" name="Text 6"/>
          <p:cNvSpPr txBox="1"/>
          <p:nvPr/>
        </p:nvSpPr>
        <p:spPr>
          <a:xfrm>
            <a:off x="457200" y="2438207"/>
            <a:ext cx="8138160"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1B2A4A"/>
                </a:solidFill>
              </a:defRPr>
            </a:lvl1pPr>
          </a:lstStyle>
          <a:p>
            <a:pPr/>
            <a:r>
              <a:t>Turn it on for these first:</a:t>
            </a:r>
          </a:p>
        </p:txBody>
      </p:sp>
      <p:sp>
        <p:nvSpPr>
          <p:cNvPr id="332" name="Text 7"/>
          <p:cNvSpPr txBox="1"/>
          <p:nvPr/>
        </p:nvSpPr>
        <p:spPr>
          <a:xfrm>
            <a:off x="548639" y="2676074"/>
            <a:ext cx="7680960" cy="6645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marL="342900" indent="-342900">
              <a:buSzPct val="100000"/>
              <a:buAutoNum type="arabicPeriod" startAt="1"/>
              <a:defRPr sz="1300">
                <a:solidFill>
                  <a:srgbClr val="1B2A4A"/>
                </a:solidFill>
              </a:defRPr>
            </a:pPr>
            <a:r>
              <a:t>Your primary email account</a:t>
            </a:r>
          </a:p>
          <a:p>
            <a:pPr marL="342900" indent="-342900">
              <a:buSzPct val="100000"/>
              <a:buAutoNum type="arabicPeriod" startAt="1"/>
              <a:defRPr sz="1300">
                <a:solidFill>
                  <a:srgbClr val="1B2A4A"/>
                </a:solidFill>
              </a:defRPr>
            </a:pPr>
            <a:r>
              <a:t>Bank and financial accounts</a:t>
            </a:r>
          </a:p>
          <a:p>
            <a:pPr marL="342900" indent="-342900">
              <a:buSzPct val="100000"/>
              <a:buAutoNum type="arabicPeriod" startAt="1"/>
              <a:defRPr sz="1300">
                <a:solidFill>
                  <a:srgbClr val="1B2A4A"/>
                </a:solidFill>
              </a:defRPr>
            </a:pPr>
            <a:r>
              <a:t>Social Media Accounts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335"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Which App Generates Your Codes?</a:t>
            </a:r>
          </a:p>
        </p:txBody>
      </p:sp>
      <p:sp>
        <p:nvSpPr>
          <p:cNvPr id="336"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337" name="Text 3"/>
          <p:cNvSpPr txBox="1"/>
          <p:nvPr/>
        </p:nvSpPr>
        <p:spPr>
          <a:xfrm>
            <a:off x="457198" y="959035"/>
            <a:ext cx="8229604"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300">
                <a:solidFill>
                  <a:srgbClr val="6B7280"/>
                </a:solidFill>
              </a:defRPr>
            </a:lvl1pPr>
          </a:lstStyle>
          <a:p>
            <a:pPr/>
            <a:r>
              <a:t>Text message codes? No! These apps generate the 6-digit codes for two-step login.</a:t>
            </a:r>
          </a:p>
        </p:txBody>
      </p:sp>
      <p:sp>
        <p:nvSpPr>
          <p:cNvPr id="338" name="Shape 4"/>
          <p:cNvSpPr/>
          <p:nvPr/>
        </p:nvSpPr>
        <p:spPr>
          <a:xfrm>
            <a:off x="411480" y="1325880"/>
            <a:ext cx="1920240" cy="3200401"/>
          </a:xfrm>
          <a:prstGeom prst="rect">
            <a:avLst/>
          </a:prstGeom>
          <a:solidFill>
            <a:srgbClr val="FFFFFF"/>
          </a:solidFill>
          <a:ln w="12700">
            <a:solidFill>
              <a:srgbClr val="DDD9D0"/>
            </a:solidFill>
          </a:ln>
        </p:spPr>
        <p:txBody>
          <a:bodyPr lIns="45718" tIns="45718" rIns="45718" bIns="45718"/>
          <a:lstStyle/>
          <a:p>
            <a:pPr/>
          </a:p>
        </p:txBody>
      </p:sp>
      <p:sp>
        <p:nvSpPr>
          <p:cNvPr id="339" name="Shape 5"/>
          <p:cNvSpPr/>
          <p:nvPr/>
        </p:nvSpPr>
        <p:spPr>
          <a:xfrm>
            <a:off x="411480" y="1325880"/>
            <a:ext cx="1920240" cy="73155"/>
          </a:xfrm>
          <a:prstGeom prst="rect">
            <a:avLst/>
          </a:prstGeom>
          <a:solidFill>
            <a:srgbClr val="1B2A4A"/>
          </a:solidFill>
          <a:ln w="12700">
            <a:solidFill>
              <a:srgbClr val="1B2A4A"/>
            </a:solidFill>
          </a:ln>
        </p:spPr>
        <p:txBody>
          <a:bodyPr lIns="45718" tIns="45718" rIns="45718" bIns="45718"/>
          <a:lstStyle/>
          <a:p>
            <a:pPr/>
          </a:p>
        </p:txBody>
      </p:sp>
      <p:sp>
        <p:nvSpPr>
          <p:cNvPr id="340" name="Text 6"/>
          <p:cNvSpPr txBox="1"/>
          <p:nvPr/>
        </p:nvSpPr>
        <p:spPr>
          <a:xfrm>
            <a:off x="548638" y="1523932"/>
            <a:ext cx="1645924" cy="664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300">
                <a:solidFill>
                  <a:srgbClr val="1B2A4A"/>
                </a:solidFill>
              </a:defRPr>
            </a:pPr>
            <a:r>
              <a:t>Aegis</a:t>
            </a:r>
          </a:p>
          <a:p>
            <a:pPr>
              <a:defRPr b="1" sz="1300">
                <a:solidFill>
                  <a:srgbClr val="1B2A4A"/>
                </a:solidFill>
              </a:defRPr>
            </a:pPr>
            <a:r>
              <a:t>(Android)</a:t>
            </a:r>
          </a:p>
          <a:p>
            <a:pPr>
              <a:defRPr b="1" sz="1300">
                <a:solidFill>
                  <a:srgbClr val="1B2A4A"/>
                </a:solidFill>
              </a:defRPr>
            </a:pPr>
            <a:r>
              <a:t>Raivo (iPhone)</a:t>
            </a:r>
          </a:p>
        </p:txBody>
      </p:sp>
      <p:sp>
        <p:nvSpPr>
          <p:cNvPr id="341" name="Text 7"/>
          <p:cNvSpPr txBox="1"/>
          <p:nvPr/>
        </p:nvSpPr>
        <p:spPr>
          <a:xfrm>
            <a:off x="548638" y="2290361"/>
            <a:ext cx="1645924" cy="3936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1B2A4A"/>
                </a:solidFill>
              </a:defRPr>
            </a:lvl1pPr>
          </a:lstStyle>
          <a:p>
            <a:pPr/>
            <a:r>
              <a:t>DEDICATED · RECOMMENDED</a:t>
            </a:r>
          </a:p>
        </p:txBody>
      </p:sp>
      <p:sp>
        <p:nvSpPr>
          <p:cNvPr id="342" name="Text 8"/>
          <p:cNvSpPr txBox="1"/>
          <p:nvPr/>
        </p:nvSpPr>
        <p:spPr>
          <a:xfrm>
            <a:off x="548638" y="3182797"/>
            <a:ext cx="1645924" cy="721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Open source. Encrypted. Stores codes only on your device unless you choose otherwise.</a:t>
            </a:r>
          </a:p>
        </p:txBody>
      </p:sp>
      <p:sp>
        <p:nvSpPr>
          <p:cNvPr id="343" name="Shape 9"/>
          <p:cNvSpPr/>
          <p:nvPr/>
        </p:nvSpPr>
        <p:spPr>
          <a:xfrm>
            <a:off x="2450592" y="1325880"/>
            <a:ext cx="1920241" cy="3200401"/>
          </a:xfrm>
          <a:prstGeom prst="rect">
            <a:avLst/>
          </a:prstGeom>
          <a:solidFill>
            <a:srgbClr val="FFFFFF"/>
          </a:solidFill>
          <a:ln w="12700">
            <a:solidFill>
              <a:srgbClr val="DDD9D0"/>
            </a:solidFill>
          </a:ln>
        </p:spPr>
        <p:txBody>
          <a:bodyPr lIns="45718" tIns="45718" rIns="45718" bIns="45718"/>
          <a:lstStyle/>
          <a:p>
            <a:pPr/>
          </a:p>
        </p:txBody>
      </p:sp>
      <p:sp>
        <p:nvSpPr>
          <p:cNvPr id="344" name="Shape 10"/>
          <p:cNvSpPr/>
          <p:nvPr/>
        </p:nvSpPr>
        <p:spPr>
          <a:xfrm>
            <a:off x="2450592" y="1325880"/>
            <a:ext cx="1920241" cy="73155"/>
          </a:xfrm>
          <a:prstGeom prst="rect">
            <a:avLst/>
          </a:prstGeom>
          <a:solidFill>
            <a:srgbClr val="2BAE8C"/>
          </a:solidFill>
          <a:ln w="12700">
            <a:solidFill>
              <a:srgbClr val="2BAE8C"/>
            </a:solidFill>
          </a:ln>
        </p:spPr>
        <p:txBody>
          <a:bodyPr lIns="45718" tIns="45718" rIns="45718" bIns="45718"/>
          <a:lstStyle/>
          <a:p>
            <a:pPr/>
          </a:p>
        </p:txBody>
      </p:sp>
      <p:sp>
        <p:nvSpPr>
          <p:cNvPr id="345" name="Text 11"/>
          <p:cNvSpPr txBox="1"/>
          <p:nvPr/>
        </p:nvSpPr>
        <p:spPr>
          <a:xfrm>
            <a:off x="2587750" y="1625532"/>
            <a:ext cx="1645923" cy="4613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300">
                <a:solidFill>
                  <a:srgbClr val="1B2A4A"/>
                </a:solidFill>
              </a:defRPr>
            </a:pPr>
            <a:r>
              <a:t>Proton</a:t>
            </a:r>
          </a:p>
          <a:p>
            <a:pPr>
              <a:defRPr b="1" sz="1300">
                <a:solidFill>
                  <a:srgbClr val="1B2A4A"/>
                </a:solidFill>
              </a:defRPr>
            </a:pPr>
            <a:r>
              <a:t>Authenticator</a:t>
            </a:r>
          </a:p>
        </p:txBody>
      </p:sp>
      <p:sp>
        <p:nvSpPr>
          <p:cNvPr id="346" name="Text 12"/>
          <p:cNvSpPr txBox="1"/>
          <p:nvPr/>
        </p:nvSpPr>
        <p:spPr>
          <a:xfrm>
            <a:off x="2587750" y="2372911"/>
            <a:ext cx="1645923"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2BAE8C"/>
                </a:solidFill>
              </a:defRPr>
            </a:lvl1pPr>
          </a:lstStyle>
          <a:p>
            <a:pPr/>
            <a:r>
              <a:t>DEDICATED · GOOD CHOICE</a:t>
            </a:r>
          </a:p>
        </p:txBody>
      </p:sp>
      <p:sp>
        <p:nvSpPr>
          <p:cNvPr id="347" name="Text 13"/>
          <p:cNvSpPr txBox="1"/>
          <p:nvPr/>
        </p:nvSpPr>
        <p:spPr>
          <a:xfrm>
            <a:off x="2587750" y="3182797"/>
            <a:ext cx="1645923" cy="721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Swiss-based. End-to-end encrypted sync. Separate from ProtonPass. Newer but solid.</a:t>
            </a:r>
          </a:p>
        </p:txBody>
      </p:sp>
      <p:sp>
        <p:nvSpPr>
          <p:cNvPr id="348" name="Shape 14"/>
          <p:cNvSpPr/>
          <p:nvPr/>
        </p:nvSpPr>
        <p:spPr>
          <a:xfrm>
            <a:off x="4489703" y="1325880"/>
            <a:ext cx="1920241" cy="3200401"/>
          </a:xfrm>
          <a:prstGeom prst="rect">
            <a:avLst/>
          </a:prstGeom>
          <a:solidFill>
            <a:srgbClr val="FFFFFF"/>
          </a:solidFill>
          <a:ln w="12700">
            <a:solidFill>
              <a:srgbClr val="DDD9D0"/>
            </a:solidFill>
          </a:ln>
        </p:spPr>
        <p:txBody>
          <a:bodyPr lIns="45718" tIns="45718" rIns="45718" bIns="45718"/>
          <a:lstStyle/>
          <a:p>
            <a:pPr/>
          </a:p>
        </p:txBody>
      </p:sp>
      <p:sp>
        <p:nvSpPr>
          <p:cNvPr id="349" name="Shape 15"/>
          <p:cNvSpPr/>
          <p:nvPr/>
        </p:nvSpPr>
        <p:spPr>
          <a:xfrm>
            <a:off x="4489703" y="1325880"/>
            <a:ext cx="1920241" cy="73155"/>
          </a:xfrm>
          <a:prstGeom prst="rect">
            <a:avLst/>
          </a:prstGeom>
          <a:solidFill>
            <a:srgbClr val="E8A838"/>
          </a:solidFill>
          <a:ln w="12700">
            <a:solidFill>
              <a:srgbClr val="E8A838"/>
            </a:solidFill>
          </a:ln>
        </p:spPr>
        <p:txBody>
          <a:bodyPr lIns="45718" tIns="45718" rIns="45718" bIns="45718"/>
          <a:lstStyle/>
          <a:p>
            <a:pPr/>
          </a:p>
        </p:txBody>
      </p:sp>
      <p:sp>
        <p:nvSpPr>
          <p:cNvPr id="350" name="Text 16"/>
          <p:cNvSpPr txBox="1"/>
          <p:nvPr/>
        </p:nvSpPr>
        <p:spPr>
          <a:xfrm>
            <a:off x="4626862" y="1523932"/>
            <a:ext cx="1645924" cy="664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300">
                <a:solidFill>
                  <a:srgbClr val="1B2A4A"/>
                </a:solidFill>
              </a:defRPr>
            </a:pPr>
            <a:r>
              <a:t>ProtonPass</a:t>
            </a:r>
          </a:p>
          <a:p>
            <a:pPr>
              <a:defRPr b="1" sz="1300">
                <a:solidFill>
                  <a:srgbClr val="1B2A4A"/>
                </a:solidFill>
              </a:defRPr>
            </a:pPr>
            <a:r>
              <a:t>or 1Password</a:t>
            </a:r>
          </a:p>
          <a:p>
            <a:pPr>
              <a:defRPr b="1" sz="1300">
                <a:solidFill>
                  <a:srgbClr val="1B2A4A"/>
                </a:solidFill>
              </a:defRPr>
            </a:pPr>
            <a:r>
              <a:t>(built-in)</a:t>
            </a:r>
          </a:p>
        </p:txBody>
      </p:sp>
      <p:sp>
        <p:nvSpPr>
          <p:cNvPr id="351" name="Text 17"/>
          <p:cNvSpPr txBox="1"/>
          <p:nvPr/>
        </p:nvSpPr>
        <p:spPr>
          <a:xfrm>
            <a:off x="4626862" y="2372911"/>
            <a:ext cx="1645924"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E8A838"/>
                </a:solidFill>
              </a:defRPr>
            </a:lvl1pPr>
          </a:lstStyle>
          <a:p>
            <a:pPr/>
            <a:r>
              <a:t>CONVENIENT · WITH CAVEAT</a:t>
            </a:r>
          </a:p>
        </p:txBody>
      </p:sp>
      <p:sp>
        <p:nvSpPr>
          <p:cNvPr id="352" name="Text 18"/>
          <p:cNvSpPr txBox="1"/>
          <p:nvPr/>
        </p:nvSpPr>
        <p:spPr>
          <a:xfrm>
            <a:off x="4626862" y="3182797"/>
            <a:ext cx="1645924" cy="721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Has TOTP built in — fine for most accounts. But NEVER use to protect the password manager itself.</a:t>
            </a:r>
          </a:p>
        </p:txBody>
      </p:sp>
      <p:sp>
        <p:nvSpPr>
          <p:cNvPr id="353" name="Shape 19"/>
          <p:cNvSpPr/>
          <p:nvPr/>
        </p:nvSpPr>
        <p:spPr>
          <a:xfrm>
            <a:off x="6528816" y="1325880"/>
            <a:ext cx="1920241" cy="3200401"/>
          </a:xfrm>
          <a:prstGeom prst="rect">
            <a:avLst/>
          </a:prstGeom>
          <a:solidFill>
            <a:srgbClr val="FFFFFF"/>
          </a:solidFill>
          <a:ln w="12700">
            <a:solidFill>
              <a:srgbClr val="DDD9D0"/>
            </a:solidFill>
          </a:ln>
        </p:spPr>
        <p:txBody>
          <a:bodyPr lIns="45718" tIns="45718" rIns="45718" bIns="45718"/>
          <a:lstStyle/>
          <a:p>
            <a:pPr/>
          </a:p>
        </p:txBody>
      </p:sp>
      <p:sp>
        <p:nvSpPr>
          <p:cNvPr id="354" name="Shape 20"/>
          <p:cNvSpPr/>
          <p:nvPr/>
        </p:nvSpPr>
        <p:spPr>
          <a:xfrm>
            <a:off x="6528816" y="1325880"/>
            <a:ext cx="1920241" cy="73155"/>
          </a:xfrm>
          <a:prstGeom prst="rect">
            <a:avLst/>
          </a:prstGeom>
          <a:solidFill>
            <a:srgbClr val="7B93A8"/>
          </a:solidFill>
          <a:ln w="12700">
            <a:solidFill>
              <a:srgbClr val="7B93A8"/>
            </a:solidFill>
          </a:ln>
        </p:spPr>
        <p:txBody>
          <a:bodyPr lIns="45718" tIns="45718" rIns="45718" bIns="45718"/>
          <a:lstStyle/>
          <a:p>
            <a:pPr/>
          </a:p>
        </p:txBody>
      </p:sp>
      <p:sp>
        <p:nvSpPr>
          <p:cNvPr id="355" name="Text 21"/>
          <p:cNvSpPr txBox="1"/>
          <p:nvPr/>
        </p:nvSpPr>
        <p:spPr>
          <a:xfrm>
            <a:off x="6665976" y="1727132"/>
            <a:ext cx="1645923"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300">
                <a:solidFill>
                  <a:srgbClr val="1B2A4A"/>
                </a:solidFill>
              </a:defRPr>
            </a:lvl1pPr>
          </a:lstStyle>
          <a:p>
            <a:pPr/>
            <a:r>
              <a:t>Duo</a:t>
            </a:r>
          </a:p>
        </p:txBody>
      </p:sp>
      <p:sp>
        <p:nvSpPr>
          <p:cNvPr id="356" name="Text 22"/>
          <p:cNvSpPr txBox="1"/>
          <p:nvPr/>
        </p:nvSpPr>
        <p:spPr>
          <a:xfrm>
            <a:off x="6665976" y="2372911"/>
            <a:ext cx="1645923"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7B93A8"/>
                </a:solidFill>
              </a:defRPr>
            </a:lvl1pPr>
          </a:lstStyle>
          <a:p>
            <a:pPr/>
            <a:r>
              <a:t>WORKPLACE / SCHOOL</a:t>
            </a:r>
          </a:p>
        </p:txBody>
      </p:sp>
      <p:sp>
        <p:nvSpPr>
          <p:cNvPr id="357" name="Text 23"/>
          <p:cNvSpPr txBox="1"/>
          <p:nvPr/>
        </p:nvSpPr>
        <p:spPr>
          <a:xfrm>
            <a:off x="6665976" y="3182797"/>
            <a:ext cx="1645923" cy="721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Enterprise app from Cisco (US). You may be required to use it. Not really a consumer choice.</a:t>
            </a:r>
          </a:p>
        </p:txBody>
      </p:sp>
      <p:sp>
        <p:nvSpPr>
          <p:cNvPr id="358" name="Shape 24"/>
          <p:cNvSpPr/>
          <p:nvPr/>
        </p:nvSpPr>
        <p:spPr>
          <a:xfrm>
            <a:off x="411479" y="4613147"/>
            <a:ext cx="8321041" cy="438915"/>
          </a:xfrm>
          <a:prstGeom prst="rect">
            <a:avLst/>
          </a:prstGeom>
          <a:solidFill>
            <a:srgbClr val="FDECEA"/>
          </a:solidFill>
          <a:ln w="19050">
            <a:solidFill>
              <a:srgbClr val="D94040"/>
            </a:solidFill>
          </a:ln>
        </p:spPr>
        <p:txBody>
          <a:bodyPr lIns="45718" tIns="45718" rIns="45718" bIns="45718"/>
          <a:lstStyle/>
          <a:p>
            <a:pPr/>
          </a:p>
        </p:txBody>
      </p:sp>
      <p:sp>
        <p:nvSpPr>
          <p:cNvPr id="359" name="Text 25"/>
          <p:cNvSpPr txBox="1"/>
          <p:nvPr/>
        </p:nvSpPr>
        <p:spPr>
          <a:xfrm>
            <a:off x="594360" y="4700777"/>
            <a:ext cx="7955279" cy="2636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D94040"/>
                </a:solidFill>
              </a:defRPr>
            </a:lvl1pPr>
          </a:lstStyle>
          <a:p>
            <a:pPr/>
            <a:r>
              <a:t>⚠  Avoid Authy: 33 million phone numbers were exposed in a 2024 breach, enabling targeted phishing attacks.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361"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362" name="Text 1"/>
          <p:cNvSpPr txBox="1"/>
          <p:nvPr/>
        </p:nvSpPr>
        <p:spPr>
          <a:xfrm>
            <a:off x="274909" y="265245"/>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5 OF 12</a:t>
            </a:r>
          </a:p>
        </p:txBody>
      </p:sp>
      <p:sp>
        <p:nvSpPr>
          <p:cNvPr id="363" name="Text 2"/>
          <p:cNvSpPr txBox="1"/>
          <p:nvPr/>
        </p:nvSpPr>
        <p:spPr>
          <a:xfrm>
            <a:off x="248068" y="1004198"/>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Private Messaging &amp; Calls</a:t>
            </a:r>
          </a:p>
        </p:txBody>
      </p:sp>
      <p:pic>
        <p:nvPicPr>
          <p:cNvPr id="364" name="spyvsspyphone.jpg" descr="spyvsspyphone.jpg"/>
          <p:cNvPicPr>
            <a:picLocks noChangeAspect="1"/>
          </p:cNvPicPr>
          <p:nvPr/>
        </p:nvPicPr>
        <p:blipFill>
          <a:blip r:embed="rId2">
            <a:extLst/>
          </a:blip>
          <a:srcRect l="12761" t="0" r="12761" b="0"/>
          <a:stretch>
            <a:fillRect/>
          </a:stretch>
        </p:blipFill>
        <p:spPr>
          <a:xfrm>
            <a:off x="3559293" y="1834152"/>
            <a:ext cx="4080828" cy="3083072"/>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F5FA"/>
        </a:solidFill>
      </p:bgPr>
    </p:bg>
    <p:spTree>
      <p:nvGrpSpPr>
        <p:cNvPr id="1" name=""/>
        <p:cNvGrpSpPr/>
        <p:nvPr/>
      </p:nvGrpSpPr>
      <p:grpSpPr>
        <a:xfrm>
          <a:off x="0" y="0"/>
          <a:ext cx="0" cy="0"/>
          <a:chOff x="0" y="0"/>
          <a:chExt cx="0" cy="0"/>
        </a:xfrm>
      </p:grpSpPr>
      <p:sp>
        <p:nvSpPr>
          <p:cNvPr id="366" name="Shape 0"/>
          <p:cNvSpPr/>
          <p:nvPr/>
        </p:nvSpPr>
        <p:spPr>
          <a:xfrm>
            <a:off x="0" y="0"/>
            <a:ext cx="9144000" cy="1005839"/>
          </a:xfrm>
          <a:prstGeom prst="rect">
            <a:avLst/>
          </a:prstGeom>
          <a:solidFill>
            <a:srgbClr val="1A3A5C"/>
          </a:solidFill>
          <a:ln w="12700">
            <a:solidFill>
              <a:srgbClr val="1A3A5C"/>
            </a:solidFill>
          </a:ln>
        </p:spPr>
        <p:txBody>
          <a:bodyPr lIns="45718" tIns="45718" rIns="45718" bIns="45718"/>
          <a:lstStyle/>
          <a:p>
            <a:pPr/>
          </a:p>
        </p:txBody>
      </p:sp>
      <p:sp>
        <p:nvSpPr>
          <p:cNvPr id="367" name="Shape 1"/>
          <p:cNvSpPr/>
          <p:nvPr/>
        </p:nvSpPr>
        <p:spPr>
          <a:xfrm>
            <a:off x="365758" y="182879"/>
            <a:ext cx="640084" cy="640084"/>
          </a:xfrm>
          <a:prstGeom prst="ellipse">
            <a:avLst/>
          </a:prstGeom>
          <a:solidFill>
            <a:srgbClr val="0D9488"/>
          </a:solidFill>
          <a:ln w="12700">
            <a:solidFill>
              <a:srgbClr val="0D9488"/>
            </a:solidFill>
          </a:ln>
        </p:spPr>
        <p:txBody>
          <a:bodyPr lIns="45718" tIns="45718" rIns="45718" bIns="45718"/>
          <a:lstStyle/>
          <a:p>
            <a:pPr/>
          </a:p>
        </p:txBody>
      </p:sp>
      <p:sp>
        <p:nvSpPr>
          <p:cNvPr id="368" name="Text 3"/>
          <p:cNvSpPr txBox="1"/>
          <p:nvPr/>
        </p:nvSpPr>
        <p:spPr>
          <a:xfrm>
            <a:off x="1188719" y="523491"/>
            <a:ext cx="7589519" cy="342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400">
                <a:solidFill>
                  <a:srgbClr val="FFFFFF"/>
                </a:solidFill>
                <a:latin typeface="Georgia"/>
                <a:ea typeface="Georgia"/>
                <a:cs typeface="Georgia"/>
                <a:sym typeface="Georgia"/>
              </a:defRPr>
            </a:lvl1pPr>
          </a:lstStyle>
          <a:p>
            <a:pPr/>
            <a:r>
              <a:t>Use Encrypted Messaging</a:t>
            </a:r>
          </a:p>
        </p:txBody>
      </p:sp>
      <p:pic>
        <p:nvPicPr>
          <p:cNvPr id="369" name="Image 0" descr="Image 0"/>
          <p:cNvPicPr>
            <a:picLocks noChangeAspect="1"/>
          </p:cNvPicPr>
          <p:nvPr/>
        </p:nvPicPr>
        <p:blipFill>
          <a:blip r:embed="rId2">
            <a:extLst/>
          </a:blip>
          <a:stretch>
            <a:fillRect/>
          </a:stretch>
        </p:blipFill>
        <p:spPr>
          <a:xfrm>
            <a:off x="475487" y="292608"/>
            <a:ext cx="420627" cy="420624"/>
          </a:xfrm>
          <a:prstGeom prst="rect">
            <a:avLst/>
          </a:prstGeom>
          <a:ln w="12700">
            <a:miter lim="400000"/>
          </a:ln>
        </p:spPr>
      </p:pic>
      <p:sp>
        <p:nvSpPr>
          <p:cNvPr id="370" name="Text 4"/>
          <p:cNvSpPr txBox="1"/>
          <p:nvPr/>
        </p:nvSpPr>
        <p:spPr>
          <a:xfrm>
            <a:off x="502919" y="1232601"/>
            <a:ext cx="8138160" cy="277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500">
                <a:solidFill>
                  <a:srgbClr val="1A3A5C"/>
                </a:solidFill>
              </a:defRPr>
            </a:lvl1pPr>
          </a:lstStyle>
          <a:p>
            <a:pPr/>
            <a:r>
              <a:t>What is encryption?</a:t>
            </a:r>
          </a:p>
        </p:txBody>
      </p:sp>
      <p:sp>
        <p:nvSpPr>
          <p:cNvPr id="371" name="Text 5"/>
          <p:cNvSpPr txBox="1"/>
          <p:nvPr/>
        </p:nvSpPr>
        <p:spPr>
          <a:xfrm>
            <a:off x="502919" y="1648391"/>
            <a:ext cx="8138160" cy="461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1E293B"/>
                </a:solidFill>
              </a:defRPr>
            </a:lvl1pPr>
          </a:lstStyle>
          <a:p>
            <a:pPr/>
            <a:r>
              <a:t>Encryption scrambles your message so only the recipient can read it — not your phone company, not the app company, not hackers listening in.</a:t>
            </a:r>
          </a:p>
        </p:txBody>
      </p:sp>
      <p:sp>
        <p:nvSpPr>
          <p:cNvPr id="372" name="Shape 6"/>
          <p:cNvSpPr/>
          <p:nvPr/>
        </p:nvSpPr>
        <p:spPr>
          <a:xfrm>
            <a:off x="457198" y="2331720"/>
            <a:ext cx="3749045" cy="2011680"/>
          </a:xfrm>
          <a:prstGeom prst="rect">
            <a:avLst/>
          </a:prstGeom>
          <a:solidFill>
            <a:srgbClr val="FEF2F2"/>
          </a:solidFill>
          <a:ln w="12700">
            <a:miter lim="400000"/>
          </a:ln>
          <a:effectLst>
            <a:outerShdw sx="100000" sy="100000" kx="0" ky="0" algn="b" rotWithShape="0" blurRad="76200" dist="25400" dir="8100000">
              <a:srgbClr val="000000">
                <a:alpha val="10000"/>
              </a:srgbClr>
            </a:outerShdw>
          </a:effectLst>
        </p:spPr>
        <p:txBody>
          <a:bodyPr lIns="45718" tIns="45718" rIns="45718" bIns="45718"/>
          <a:lstStyle/>
          <a:p>
            <a:pPr/>
          </a:p>
        </p:txBody>
      </p:sp>
      <p:sp>
        <p:nvSpPr>
          <p:cNvPr id="373" name="Shape 7"/>
          <p:cNvSpPr/>
          <p:nvPr/>
        </p:nvSpPr>
        <p:spPr>
          <a:xfrm>
            <a:off x="457198" y="2331720"/>
            <a:ext cx="3749045" cy="438915"/>
          </a:xfrm>
          <a:prstGeom prst="rect">
            <a:avLst/>
          </a:prstGeom>
          <a:solidFill>
            <a:srgbClr val="FCA5A5"/>
          </a:solidFill>
          <a:ln w="12700">
            <a:solidFill>
              <a:srgbClr val="FCA5A5"/>
            </a:solidFill>
          </a:ln>
        </p:spPr>
        <p:txBody>
          <a:bodyPr lIns="45718" tIns="45718" rIns="45718" bIns="45718"/>
          <a:lstStyle/>
          <a:p>
            <a:pPr/>
          </a:p>
        </p:txBody>
      </p:sp>
      <p:sp>
        <p:nvSpPr>
          <p:cNvPr id="374" name="Text 8"/>
          <p:cNvSpPr txBox="1"/>
          <p:nvPr/>
        </p:nvSpPr>
        <p:spPr>
          <a:xfrm>
            <a:off x="566926" y="2447352"/>
            <a:ext cx="3566164"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991B1B"/>
                </a:solidFill>
              </a:defRPr>
            </a:lvl1pPr>
          </a:lstStyle>
          <a:p>
            <a:pPr/>
            <a:r>
              <a:t>NOT Encrypted</a:t>
            </a:r>
          </a:p>
        </p:txBody>
      </p:sp>
      <p:sp>
        <p:nvSpPr>
          <p:cNvPr id="375" name="Text 9"/>
          <p:cNvSpPr txBox="1"/>
          <p:nvPr/>
        </p:nvSpPr>
        <p:spPr>
          <a:xfrm>
            <a:off x="612645" y="3179249"/>
            <a:ext cx="3383285" cy="7280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marL="342900" indent="-342900">
              <a:spcBef>
                <a:spcPts val="500"/>
              </a:spcBef>
              <a:buSzPct val="100000"/>
              <a:buChar char="•"/>
              <a:defRPr sz="1300">
                <a:solidFill>
                  <a:srgbClr val="1E293B"/>
                </a:solidFill>
              </a:defRPr>
            </a:pPr>
            <a:r>
              <a:t>Regular SMS / text messages</a:t>
            </a:r>
          </a:p>
          <a:p>
            <a:pPr marL="342900" indent="-342900">
              <a:spcBef>
                <a:spcPts val="500"/>
              </a:spcBef>
              <a:buSzPct val="100000"/>
              <a:buChar char="•"/>
              <a:defRPr sz="1300">
                <a:solidFill>
                  <a:srgbClr val="1E293B"/>
                </a:solidFill>
              </a:defRPr>
            </a:pPr>
            <a:r>
              <a:t>Standard email (Gmail, Yahoo, etc.)</a:t>
            </a:r>
          </a:p>
          <a:p>
            <a:pPr marL="342900" indent="-342900">
              <a:buSzPct val="100000"/>
              <a:buChar char="•"/>
              <a:defRPr sz="1300">
                <a:solidFill>
                  <a:srgbClr val="1E293B"/>
                </a:solidFill>
              </a:defRPr>
            </a:pPr>
            <a:r>
              <a:t>Facebook Messenger (by default)</a:t>
            </a:r>
          </a:p>
        </p:txBody>
      </p:sp>
      <p:sp>
        <p:nvSpPr>
          <p:cNvPr id="376" name="Shape 10"/>
          <p:cNvSpPr/>
          <p:nvPr/>
        </p:nvSpPr>
        <p:spPr>
          <a:xfrm>
            <a:off x="4846320" y="2331720"/>
            <a:ext cx="3749043" cy="2011680"/>
          </a:xfrm>
          <a:prstGeom prst="rect">
            <a:avLst/>
          </a:prstGeom>
          <a:solidFill>
            <a:srgbClr val="F0FDF4"/>
          </a:solidFill>
          <a:ln w="12700">
            <a:miter lim="400000"/>
          </a:ln>
          <a:effectLst>
            <a:outerShdw sx="100000" sy="100000" kx="0" ky="0" algn="b" rotWithShape="0" blurRad="76200" dist="25400" dir="8100000">
              <a:srgbClr val="000000">
                <a:alpha val="10000"/>
              </a:srgbClr>
            </a:outerShdw>
          </a:effectLst>
        </p:spPr>
        <p:txBody>
          <a:bodyPr lIns="45718" tIns="45718" rIns="45718" bIns="45718"/>
          <a:lstStyle/>
          <a:p>
            <a:pPr/>
          </a:p>
        </p:txBody>
      </p:sp>
      <p:sp>
        <p:nvSpPr>
          <p:cNvPr id="377" name="Shape 11"/>
          <p:cNvSpPr/>
          <p:nvPr/>
        </p:nvSpPr>
        <p:spPr>
          <a:xfrm>
            <a:off x="4846320" y="2331720"/>
            <a:ext cx="3749043" cy="438915"/>
          </a:xfrm>
          <a:prstGeom prst="rect">
            <a:avLst/>
          </a:prstGeom>
          <a:solidFill>
            <a:srgbClr val="86EFAC"/>
          </a:solidFill>
          <a:ln w="12700">
            <a:solidFill>
              <a:srgbClr val="86EFAC"/>
            </a:solidFill>
          </a:ln>
        </p:spPr>
        <p:txBody>
          <a:bodyPr lIns="45718" tIns="45718" rIns="45718" bIns="45718"/>
          <a:lstStyle/>
          <a:p>
            <a:pPr/>
          </a:p>
        </p:txBody>
      </p:sp>
      <p:sp>
        <p:nvSpPr>
          <p:cNvPr id="378" name="Text 12"/>
          <p:cNvSpPr txBox="1"/>
          <p:nvPr/>
        </p:nvSpPr>
        <p:spPr>
          <a:xfrm>
            <a:off x="4956047" y="2430607"/>
            <a:ext cx="3566160" cy="2228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66534"/>
                </a:solidFill>
              </a:defRPr>
            </a:lvl1pPr>
          </a:lstStyle>
          <a:p>
            <a:pPr/>
            <a:r>
              <a:t>Encrypted  ✓</a:t>
            </a:r>
          </a:p>
        </p:txBody>
      </p:sp>
      <p:sp>
        <p:nvSpPr>
          <p:cNvPr id="379" name="Text 13"/>
          <p:cNvSpPr txBox="1"/>
          <p:nvPr/>
        </p:nvSpPr>
        <p:spPr>
          <a:xfrm>
            <a:off x="5001767" y="3179249"/>
            <a:ext cx="3383282" cy="7280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marL="342900" indent="-342900">
              <a:spcBef>
                <a:spcPts val="500"/>
              </a:spcBef>
              <a:buSzPct val="100000"/>
              <a:buChar char="•"/>
              <a:defRPr sz="1300">
                <a:solidFill>
                  <a:srgbClr val="1E293B"/>
                </a:solidFill>
              </a:defRPr>
            </a:pPr>
            <a:r>
              <a:t>Signal (free — the gold standard)</a:t>
            </a:r>
          </a:p>
          <a:p>
            <a:pPr marL="342900" indent="-342900">
              <a:spcBef>
                <a:spcPts val="500"/>
              </a:spcBef>
              <a:buSzPct val="100000"/>
              <a:buChar char="•"/>
              <a:defRPr sz="1300">
                <a:solidFill>
                  <a:srgbClr val="1E293B"/>
                </a:solidFill>
              </a:defRPr>
            </a:pPr>
            <a:r>
              <a:t>iMessage (blue bubbles on iPhone)</a:t>
            </a:r>
          </a:p>
          <a:p>
            <a:pPr marL="342900" indent="-342900">
              <a:buSzPct val="100000"/>
              <a:buChar char="•"/>
              <a:defRPr sz="1300">
                <a:solidFill>
                  <a:srgbClr val="1E293B"/>
                </a:solidFill>
              </a:defRPr>
            </a:pPr>
            <a:r>
              <a:t>WhatsApp (has encryption -- probably?)</a:t>
            </a:r>
          </a:p>
        </p:txBody>
      </p:sp>
      <p:sp>
        <p:nvSpPr>
          <p:cNvPr id="380" name="Shape 14"/>
          <p:cNvSpPr/>
          <p:nvPr/>
        </p:nvSpPr>
        <p:spPr>
          <a:xfrm>
            <a:off x="0" y="4549140"/>
            <a:ext cx="9144000" cy="594363"/>
          </a:xfrm>
          <a:prstGeom prst="rect">
            <a:avLst/>
          </a:prstGeom>
          <a:solidFill>
            <a:srgbClr val="F0FDF4"/>
          </a:solidFill>
          <a:ln w="12700">
            <a:solidFill>
              <a:srgbClr val="86EFAC"/>
            </a:solidFill>
          </a:ln>
        </p:spPr>
        <p:txBody>
          <a:bodyPr lIns="45718" tIns="45718" rIns="45718" bIns="45718"/>
          <a:lstStyle/>
          <a:p>
            <a:pPr/>
          </a:p>
        </p:txBody>
      </p:sp>
      <p:sp>
        <p:nvSpPr>
          <p:cNvPr id="381" name="Text 15"/>
          <p:cNvSpPr txBox="1"/>
          <p:nvPr/>
        </p:nvSpPr>
        <p:spPr>
          <a:xfrm>
            <a:off x="457199" y="4671875"/>
            <a:ext cx="8229601" cy="248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200">
                <a:solidFill>
                  <a:srgbClr val="166534"/>
                </a:solidFill>
              </a:defRPr>
            </a:lvl1pPr>
          </a:lstStyle>
          <a:p>
            <a:pPr/>
            <a:r>
              <a:t>Try it: Download Signal (free) and ask a friend or family member to download it too — then message each other there.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384"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Who Can Read Your Messages?</a:t>
            </a:r>
          </a:p>
        </p:txBody>
      </p:sp>
      <p:sp>
        <p:nvSpPr>
          <p:cNvPr id="385"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386" name="Shape 3"/>
          <p:cNvSpPr/>
          <p:nvPr/>
        </p:nvSpPr>
        <p:spPr>
          <a:xfrm>
            <a:off x="411478" y="960118"/>
            <a:ext cx="3657605" cy="3982216"/>
          </a:xfrm>
          <a:prstGeom prst="rect">
            <a:avLst/>
          </a:prstGeom>
          <a:solidFill>
            <a:srgbClr val="FDECEA"/>
          </a:solidFill>
          <a:ln w="19050">
            <a:solidFill>
              <a:srgbClr val="D94040"/>
            </a:solidFill>
          </a:ln>
        </p:spPr>
        <p:txBody>
          <a:bodyPr lIns="45718" tIns="45718" rIns="45718" bIns="45718"/>
          <a:lstStyle/>
          <a:p>
            <a:pPr/>
          </a:p>
        </p:txBody>
      </p:sp>
      <p:sp>
        <p:nvSpPr>
          <p:cNvPr id="387" name="Text 4"/>
          <p:cNvSpPr txBox="1"/>
          <p:nvPr/>
        </p:nvSpPr>
        <p:spPr>
          <a:xfrm>
            <a:off x="594358" y="1052893"/>
            <a:ext cx="3291844" cy="50939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D94040"/>
                </a:solidFill>
              </a:defRPr>
            </a:lvl1pPr>
          </a:lstStyle>
          <a:p>
            <a:pPr/>
            <a:r>
              <a:t>Regular SMS / iMessage (non-blue)  / Facebook</a:t>
            </a:r>
          </a:p>
        </p:txBody>
      </p:sp>
      <p:sp>
        <p:nvSpPr>
          <p:cNvPr id="388" name="Text 5"/>
          <p:cNvSpPr txBox="1"/>
          <p:nvPr/>
        </p:nvSpPr>
        <p:spPr>
          <a:xfrm>
            <a:off x="594358" y="1727131"/>
            <a:ext cx="3291844"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Copies stored on company servers</a:t>
            </a:r>
          </a:p>
        </p:txBody>
      </p:sp>
      <p:sp>
        <p:nvSpPr>
          <p:cNvPr id="389" name="Text 6"/>
          <p:cNvSpPr txBox="1"/>
          <p:nvPr/>
        </p:nvSpPr>
        <p:spPr>
          <a:xfrm>
            <a:off x="594358" y="2239193"/>
            <a:ext cx="3291844"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Company can read your messages</a:t>
            </a:r>
          </a:p>
        </p:txBody>
      </p:sp>
      <p:sp>
        <p:nvSpPr>
          <p:cNvPr id="390" name="Text 7"/>
          <p:cNvSpPr txBox="1"/>
          <p:nvPr/>
        </p:nvSpPr>
        <p:spPr>
          <a:xfrm>
            <a:off x="594358" y="2751259"/>
            <a:ext cx="3291844"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Government can request access</a:t>
            </a:r>
          </a:p>
        </p:txBody>
      </p:sp>
      <p:sp>
        <p:nvSpPr>
          <p:cNvPr id="391" name="Text 8"/>
          <p:cNvSpPr txBox="1"/>
          <p:nvPr/>
        </p:nvSpPr>
        <p:spPr>
          <a:xfrm>
            <a:off x="594358" y="3263323"/>
            <a:ext cx="3291844"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If hacked, messages can leak</a:t>
            </a:r>
          </a:p>
        </p:txBody>
      </p:sp>
      <p:sp>
        <p:nvSpPr>
          <p:cNvPr id="392" name="Text 9"/>
          <p:cNvSpPr txBox="1"/>
          <p:nvPr/>
        </p:nvSpPr>
        <p:spPr>
          <a:xfrm>
            <a:off x="4251959" y="2781136"/>
            <a:ext cx="640083" cy="340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2000">
                <a:solidFill>
                  <a:srgbClr val="6B7280"/>
                </a:solidFill>
              </a:defRPr>
            </a:lvl1pPr>
          </a:lstStyle>
          <a:p>
            <a:pPr/>
            <a:r>
              <a:t>VS</a:t>
            </a:r>
          </a:p>
        </p:txBody>
      </p:sp>
      <p:sp>
        <p:nvSpPr>
          <p:cNvPr id="393" name="Shape 10"/>
          <p:cNvSpPr/>
          <p:nvPr/>
        </p:nvSpPr>
        <p:spPr>
          <a:xfrm>
            <a:off x="5029200" y="960118"/>
            <a:ext cx="3657600" cy="3982216"/>
          </a:xfrm>
          <a:prstGeom prst="rect">
            <a:avLst/>
          </a:prstGeom>
          <a:solidFill>
            <a:srgbClr val="E8F5E9"/>
          </a:solidFill>
          <a:ln w="19050">
            <a:solidFill>
              <a:srgbClr val="2BAE8C"/>
            </a:solidFill>
          </a:ln>
        </p:spPr>
        <p:txBody>
          <a:bodyPr lIns="45718" tIns="45718" rIns="45718" bIns="45718"/>
          <a:lstStyle/>
          <a:p>
            <a:pPr/>
          </a:p>
        </p:txBody>
      </p:sp>
      <p:sp>
        <p:nvSpPr>
          <p:cNvPr id="394" name="Text 11"/>
          <p:cNvSpPr txBox="1"/>
          <p:nvPr/>
        </p:nvSpPr>
        <p:spPr>
          <a:xfrm>
            <a:off x="5212079" y="1167192"/>
            <a:ext cx="3291843"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2BAE8C"/>
                </a:solidFill>
              </a:defRPr>
            </a:lvl1pPr>
          </a:lstStyle>
          <a:p>
            <a:pPr/>
            <a:r>
              <a:t>Signal</a:t>
            </a:r>
          </a:p>
        </p:txBody>
      </p:sp>
      <p:sp>
        <p:nvSpPr>
          <p:cNvPr id="395" name="Text 12"/>
          <p:cNvSpPr txBox="1"/>
          <p:nvPr/>
        </p:nvSpPr>
        <p:spPr>
          <a:xfrm>
            <a:off x="5212079" y="1727131"/>
            <a:ext cx="3291843"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End-to-end encrypted by default</a:t>
            </a:r>
          </a:p>
        </p:txBody>
      </p:sp>
      <p:sp>
        <p:nvSpPr>
          <p:cNvPr id="396" name="Text 13"/>
          <p:cNvSpPr txBox="1"/>
          <p:nvPr/>
        </p:nvSpPr>
        <p:spPr>
          <a:xfrm>
            <a:off x="5212079" y="2239193"/>
            <a:ext cx="3291843"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Not even Signal can read your messages</a:t>
            </a:r>
          </a:p>
        </p:txBody>
      </p:sp>
      <p:sp>
        <p:nvSpPr>
          <p:cNvPr id="397" name="Text 14"/>
          <p:cNvSpPr txBox="1"/>
          <p:nvPr/>
        </p:nvSpPr>
        <p:spPr>
          <a:xfrm>
            <a:off x="5212079" y="2649657"/>
            <a:ext cx="3291843" cy="461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Nothing useful to hand over to government</a:t>
            </a:r>
          </a:p>
        </p:txBody>
      </p:sp>
      <p:sp>
        <p:nvSpPr>
          <p:cNvPr id="398" name="Text 15"/>
          <p:cNvSpPr txBox="1"/>
          <p:nvPr/>
        </p:nvSpPr>
        <p:spPr>
          <a:xfrm>
            <a:off x="5212079" y="3263323"/>
            <a:ext cx="3291843"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300">
                <a:solidFill>
                  <a:srgbClr val="1B2A4A"/>
                </a:solidFill>
              </a:defRPr>
            </a:lvl1pPr>
          </a:lstStyle>
          <a:p>
            <a:pPr/>
            <a:r>
              <a:t>Messages can disappear automatically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400"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401"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402" name="Text 1"/>
          <p:cNvSpPr txBox="1"/>
          <p:nvPr/>
        </p:nvSpPr>
        <p:spPr>
          <a:xfrm>
            <a:off x="469220" y="47435"/>
            <a:ext cx="3068135" cy="7457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5200">
                <a:solidFill>
                  <a:srgbClr val="FFFFFF"/>
                </a:solidFill>
              </a:defRPr>
            </a:lvl1pPr>
          </a:lstStyle>
          <a:p>
            <a:pPr/>
            <a:r>
              <a:t>Use Signal</a:t>
            </a:r>
          </a:p>
        </p:txBody>
      </p:sp>
      <p:sp>
        <p:nvSpPr>
          <p:cNvPr id="403" name="Text 1"/>
          <p:cNvSpPr txBox="1"/>
          <p:nvPr/>
        </p:nvSpPr>
        <p:spPr>
          <a:xfrm>
            <a:off x="4365788" y="47435"/>
            <a:ext cx="4746181" cy="7457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5200">
                <a:solidFill>
                  <a:srgbClr val="FFFFFF"/>
                </a:solidFill>
              </a:defRPr>
            </a:lvl1pPr>
          </a:lstStyle>
          <a:p>
            <a:pPr/>
            <a:r>
              <a:t>Use Protonmail</a:t>
            </a:r>
          </a:p>
        </p:txBody>
      </p:sp>
      <p:sp>
        <p:nvSpPr>
          <p:cNvPr id="404" name="Or:…"/>
          <p:cNvSpPr txBox="1"/>
          <p:nvPr/>
        </p:nvSpPr>
        <p:spPr>
          <a:xfrm>
            <a:off x="369583" y="1441718"/>
            <a:ext cx="3943326" cy="12093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Or:</a:t>
            </a:r>
          </a:p>
          <a:p>
            <a:pPr marL="180472" indent="-180472">
              <a:buSzPct val="100000"/>
              <a:buChar char="•"/>
            </a:pPr>
            <a:r>
              <a:t>Matrix/Element - Iffy server-side trust</a:t>
            </a:r>
          </a:p>
          <a:p>
            <a:pPr marL="180472" indent="-180472">
              <a:buSzPct val="100000"/>
              <a:buChar char="•"/>
            </a:pPr>
            <a:r>
              <a:t>Session - Iffy cryptography</a:t>
            </a:r>
          </a:p>
          <a:p>
            <a:pPr marL="180472" indent="-180472">
              <a:buSzPct val="100000"/>
              <a:buChar char="•"/>
            </a:pPr>
            <a:r>
              <a:t>SimpleX - UK jurisdiction, young project</a:t>
            </a:r>
          </a:p>
        </p:txBody>
      </p:sp>
      <p:sp>
        <p:nvSpPr>
          <p:cNvPr id="405" name="Or:…"/>
          <p:cNvSpPr txBox="1"/>
          <p:nvPr/>
        </p:nvSpPr>
        <p:spPr>
          <a:xfrm>
            <a:off x="4602998" y="1524028"/>
            <a:ext cx="4100060" cy="9172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Or:</a:t>
            </a:r>
          </a:p>
          <a:p>
            <a:pPr marL="180472" indent="-180472">
              <a:buSzPct val="100000"/>
              <a:buChar char="•"/>
            </a:pPr>
            <a:r>
              <a:t>Tuta -- Fewer other services</a:t>
            </a:r>
          </a:p>
          <a:p>
            <a:pPr marL="180472" indent="-180472">
              <a:buSzPct val="100000"/>
              <a:buChar char="•"/>
            </a:pPr>
            <a:r>
              <a:t>Mailfence -- Fewer other services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26" name="Passing+notes+in+class,+1944.jpg" descr="Passing+notes+in+class,+1944.jpg"/>
          <p:cNvPicPr>
            <a:picLocks noChangeAspect="1"/>
          </p:cNvPicPr>
          <p:nvPr/>
        </p:nvPicPr>
        <p:blipFill>
          <a:blip r:embed="rId2">
            <a:extLst/>
          </a:blip>
          <a:srcRect l="0" t="16092" r="0" b="16092"/>
          <a:stretch>
            <a:fillRect/>
          </a:stretch>
        </p:blipFill>
        <p:spPr>
          <a:xfrm>
            <a:off x="4020486" y="23152"/>
            <a:ext cx="5369490" cy="5097195"/>
          </a:xfrm>
          <a:prstGeom prst="rect">
            <a:avLst/>
          </a:prstGeom>
          <a:ln w="12700">
            <a:miter lim="400000"/>
          </a:ln>
        </p:spPr>
      </p:pic>
      <p:sp>
        <p:nvSpPr>
          <p:cNvPr id="27" name="Go low-tech!"/>
          <p:cNvSpPr txBox="1"/>
          <p:nvPr/>
        </p:nvSpPr>
        <p:spPr>
          <a:xfrm>
            <a:off x="546309" y="2270876"/>
            <a:ext cx="2762456" cy="6016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4000">
                <a:solidFill>
                  <a:srgbClr val="FFFFFF"/>
                </a:solidFill>
              </a:defRPr>
            </a:lvl1pPr>
          </a:lstStyle>
          <a:p>
            <a:pPr/>
            <a:r>
              <a:t>Go low-tech!</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407"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408" name="Text 1"/>
          <p:cNvSpPr txBox="1"/>
          <p:nvPr/>
        </p:nvSpPr>
        <p:spPr>
          <a:xfrm>
            <a:off x="239120" y="131038"/>
            <a:ext cx="8138160"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6 OF 12</a:t>
            </a:r>
          </a:p>
        </p:txBody>
      </p:sp>
      <p:sp>
        <p:nvSpPr>
          <p:cNvPr id="409" name="Text 2"/>
          <p:cNvSpPr txBox="1"/>
          <p:nvPr/>
        </p:nvSpPr>
        <p:spPr>
          <a:xfrm>
            <a:off x="274909" y="683789"/>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Sharing Files &amp; Documents</a:t>
            </a:r>
          </a:p>
        </p:txBody>
      </p:sp>
      <p:pic>
        <p:nvPicPr>
          <p:cNvPr id="410" name="spyvsspysecrets.jpg" descr="spyvsspysecrets.jpg"/>
          <p:cNvPicPr>
            <a:picLocks noChangeAspect="1"/>
          </p:cNvPicPr>
          <p:nvPr/>
        </p:nvPicPr>
        <p:blipFill>
          <a:blip r:embed="rId2">
            <a:extLst/>
          </a:blip>
          <a:stretch>
            <a:fillRect/>
          </a:stretch>
        </p:blipFill>
        <p:spPr>
          <a:xfrm>
            <a:off x="4751280" y="1327542"/>
            <a:ext cx="3707436" cy="3710333"/>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413"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How to Share Files Safely</a:t>
            </a:r>
          </a:p>
        </p:txBody>
      </p:sp>
      <p:sp>
        <p:nvSpPr>
          <p:cNvPr id="414"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415" name="Text 3"/>
          <p:cNvSpPr txBox="1"/>
          <p:nvPr/>
        </p:nvSpPr>
        <p:spPr>
          <a:xfrm>
            <a:off x="457198" y="934020"/>
            <a:ext cx="8229604" cy="5093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rgbClr val="1B2A4A"/>
                </a:solidFill>
              </a:defRPr>
            </a:lvl1pPr>
          </a:lstStyle>
          <a:p>
            <a:pPr/>
            <a:r>
              <a:t>Email attachments and Google Drive links are stored on US servers and can be accessed by the company or handed to law enforcement.</a:t>
            </a:r>
          </a:p>
        </p:txBody>
      </p:sp>
      <p:sp>
        <p:nvSpPr>
          <p:cNvPr id="416" name="Shape 4"/>
          <p:cNvSpPr/>
          <p:nvPr/>
        </p:nvSpPr>
        <p:spPr>
          <a:xfrm>
            <a:off x="411479" y="1536191"/>
            <a:ext cx="8321041" cy="530355"/>
          </a:xfrm>
          <a:prstGeom prst="rect">
            <a:avLst/>
          </a:prstGeom>
          <a:solidFill>
            <a:srgbClr val="FFF8E6"/>
          </a:solidFill>
          <a:ln w="19050">
            <a:solidFill>
              <a:srgbClr val="E8A838"/>
            </a:solidFill>
          </a:ln>
        </p:spPr>
        <p:txBody>
          <a:bodyPr lIns="45718" tIns="45718" rIns="45718" bIns="45718"/>
          <a:lstStyle/>
          <a:p>
            <a:pPr/>
          </a:p>
        </p:txBody>
      </p:sp>
      <p:sp>
        <p:nvSpPr>
          <p:cNvPr id="417" name="Text 5"/>
          <p:cNvSpPr txBox="1"/>
          <p:nvPr/>
        </p:nvSpPr>
        <p:spPr>
          <a:xfrm>
            <a:off x="594360" y="1622298"/>
            <a:ext cx="7955279"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300">
                <a:solidFill>
                  <a:srgbClr val="1B2A4A"/>
                </a:solidFill>
              </a:defRPr>
            </a:lvl1pPr>
          </a:lstStyle>
          <a:p>
            <a:pPr/>
            <a:r>
              <a:t>💡  If you wouldn't want it on the front page of a newspaper, don't store it in an unprotected service.</a:t>
            </a:r>
          </a:p>
        </p:txBody>
      </p:sp>
      <p:sp>
        <p:nvSpPr>
          <p:cNvPr id="418" name="Shape 6"/>
          <p:cNvSpPr/>
          <p:nvPr/>
        </p:nvSpPr>
        <p:spPr>
          <a:xfrm>
            <a:off x="411478" y="2176272"/>
            <a:ext cx="2618826" cy="2802636"/>
          </a:xfrm>
          <a:prstGeom prst="rect">
            <a:avLst/>
          </a:prstGeom>
          <a:solidFill>
            <a:srgbClr val="FFFFFF"/>
          </a:solidFill>
          <a:ln w="12700">
            <a:solidFill>
              <a:srgbClr val="DDD9D0"/>
            </a:solidFill>
          </a:ln>
        </p:spPr>
        <p:txBody>
          <a:bodyPr lIns="45718" tIns="45718" rIns="45718" bIns="45718"/>
          <a:lstStyle/>
          <a:p>
            <a:pPr/>
          </a:p>
        </p:txBody>
      </p:sp>
      <p:sp>
        <p:nvSpPr>
          <p:cNvPr id="419" name="Shape 7"/>
          <p:cNvSpPr/>
          <p:nvPr/>
        </p:nvSpPr>
        <p:spPr>
          <a:xfrm>
            <a:off x="411478" y="2176272"/>
            <a:ext cx="2618826" cy="80728"/>
          </a:xfrm>
          <a:prstGeom prst="rect">
            <a:avLst/>
          </a:prstGeom>
          <a:solidFill>
            <a:srgbClr val="2BAE8C"/>
          </a:solidFill>
          <a:ln w="12700">
            <a:solidFill>
              <a:srgbClr val="2BAE8C"/>
            </a:solidFill>
          </a:ln>
        </p:spPr>
        <p:txBody>
          <a:bodyPr lIns="45718" tIns="45718" rIns="45718" bIns="45718"/>
          <a:lstStyle/>
          <a:p>
            <a:pPr/>
          </a:p>
        </p:txBody>
      </p:sp>
      <p:sp>
        <p:nvSpPr>
          <p:cNvPr id="420" name="Text 8"/>
          <p:cNvSpPr txBox="1"/>
          <p:nvPr/>
        </p:nvSpPr>
        <p:spPr>
          <a:xfrm>
            <a:off x="594358" y="2357199"/>
            <a:ext cx="3703323"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1B2A4A"/>
                </a:solidFill>
              </a:defRPr>
            </a:lvl1pPr>
          </a:lstStyle>
          <a:p>
            <a:pPr/>
            <a:r>
              <a:t>Signal</a:t>
            </a:r>
          </a:p>
        </p:txBody>
      </p:sp>
      <p:sp>
        <p:nvSpPr>
          <p:cNvPr id="421" name="Text 9"/>
          <p:cNvSpPr txBox="1"/>
          <p:nvPr/>
        </p:nvSpPr>
        <p:spPr>
          <a:xfrm>
            <a:off x="594359" y="2724966"/>
            <a:ext cx="2253066" cy="438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200">
                <a:solidFill>
                  <a:srgbClr val="2BAE8C"/>
                </a:solidFill>
              </a:defRPr>
            </a:pPr>
            <a:r>
              <a:t>Best for: sending a file </a:t>
            </a:r>
            <a:r>
              <a:rPr>
                <a:solidFill>
                  <a:srgbClr val="57AC8E"/>
                </a:solidFill>
              </a:rPr>
              <a:t>directly</a:t>
            </a:r>
            <a:r>
              <a:t> to one person</a:t>
            </a:r>
          </a:p>
        </p:txBody>
      </p:sp>
      <p:sp>
        <p:nvSpPr>
          <p:cNvPr id="422" name="Text 10"/>
          <p:cNvSpPr txBox="1"/>
          <p:nvPr/>
        </p:nvSpPr>
        <p:spPr>
          <a:xfrm>
            <a:off x="594359" y="3160706"/>
            <a:ext cx="2253066" cy="664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1B2A4A"/>
                </a:solidFill>
              </a:defRPr>
            </a:lvl1pPr>
          </a:lstStyle>
          <a:p>
            <a:pPr/>
            <a:r>
              <a:t>The same app you use for messages. Files are end-to-end encrypted. Free.</a:t>
            </a:r>
          </a:p>
        </p:txBody>
      </p:sp>
      <p:sp>
        <p:nvSpPr>
          <p:cNvPr id="423" name="Shape 11"/>
          <p:cNvSpPr/>
          <p:nvPr/>
        </p:nvSpPr>
        <p:spPr>
          <a:xfrm>
            <a:off x="3134970" y="2175168"/>
            <a:ext cx="2618825" cy="2802640"/>
          </a:xfrm>
          <a:prstGeom prst="rect">
            <a:avLst/>
          </a:prstGeom>
          <a:solidFill>
            <a:srgbClr val="FFFFFF"/>
          </a:solidFill>
          <a:ln w="12700">
            <a:solidFill>
              <a:srgbClr val="DDD9D0"/>
            </a:solidFill>
          </a:ln>
        </p:spPr>
        <p:txBody>
          <a:bodyPr lIns="45718" tIns="45718" rIns="45718" bIns="45718"/>
          <a:lstStyle/>
          <a:p>
            <a:pPr/>
          </a:p>
        </p:txBody>
      </p:sp>
      <p:sp>
        <p:nvSpPr>
          <p:cNvPr id="424" name="Shape 12"/>
          <p:cNvSpPr/>
          <p:nvPr/>
        </p:nvSpPr>
        <p:spPr>
          <a:xfrm>
            <a:off x="3134970" y="2175168"/>
            <a:ext cx="2618825" cy="80728"/>
          </a:xfrm>
          <a:prstGeom prst="rect">
            <a:avLst/>
          </a:prstGeom>
          <a:solidFill>
            <a:srgbClr val="1B2A4A"/>
          </a:solidFill>
          <a:ln w="12700">
            <a:solidFill>
              <a:srgbClr val="1B2A4A"/>
            </a:solidFill>
          </a:ln>
        </p:spPr>
        <p:txBody>
          <a:bodyPr lIns="45718" tIns="45718" rIns="45718" bIns="45718"/>
          <a:lstStyle/>
          <a:p>
            <a:pPr/>
          </a:p>
        </p:txBody>
      </p:sp>
      <p:sp>
        <p:nvSpPr>
          <p:cNvPr id="425" name="Text 13"/>
          <p:cNvSpPr txBox="1"/>
          <p:nvPr/>
        </p:nvSpPr>
        <p:spPr>
          <a:xfrm>
            <a:off x="3317849" y="2356097"/>
            <a:ext cx="1585546"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1B2A4A"/>
                </a:solidFill>
              </a:defRPr>
            </a:lvl1pPr>
          </a:lstStyle>
          <a:p>
            <a:pPr/>
            <a:r>
              <a:t>Proton Drive</a:t>
            </a:r>
          </a:p>
        </p:txBody>
      </p:sp>
      <p:sp>
        <p:nvSpPr>
          <p:cNvPr id="426" name="Text 14"/>
          <p:cNvSpPr txBox="1"/>
          <p:nvPr/>
        </p:nvSpPr>
        <p:spPr>
          <a:xfrm>
            <a:off x="3317849" y="2723863"/>
            <a:ext cx="2253066" cy="438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1B2A4A"/>
                </a:solidFill>
              </a:defRPr>
            </a:lvl1pPr>
          </a:lstStyle>
          <a:p>
            <a:pPr/>
            <a:r>
              <a:t>Best for: storing and sharing sensitive documents</a:t>
            </a:r>
          </a:p>
        </p:txBody>
      </p:sp>
      <p:sp>
        <p:nvSpPr>
          <p:cNvPr id="427" name="Text 15"/>
          <p:cNvSpPr txBox="1"/>
          <p:nvPr/>
        </p:nvSpPr>
        <p:spPr>
          <a:xfrm>
            <a:off x="3317849" y="3159604"/>
            <a:ext cx="2374850" cy="6645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300">
                <a:solidFill>
                  <a:srgbClr val="1B2A4A"/>
                </a:solidFill>
              </a:defRPr>
            </a:pPr>
            <a:r>
              <a:t>End-to-end encrypted cloud storage. Based in </a:t>
            </a:r>
            <a:r>
              <a:rPr>
                <a:solidFill>
                  <a:srgbClr val="56AB8D"/>
                </a:solidFill>
              </a:rPr>
              <a:t>Switzerland</a:t>
            </a:r>
            <a:r>
              <a:t>. Free 1GB tier.</a:t>
            </a:r>
          </a:p>
        </p:txBody>
      </p:sp>
      <p:sp>
        <p:nvSpPr>
          <p:cNvPr id="428" name="Shape 11"/>
          <p:cNvSpPr/>
          <p:nvPr/>
        </p:nvSpPr>
        <p:spPr>
          <a:xfrm>
            <a:off x="5858461" y="2164650"/>
            <a:ext cx="2618825" cy="2802639"/>
          </a:xfrm>
          <a:prstGeom prst="rect">
            <a:avLst/>
          </a:prstGeom>
          <a:solidFill>
            <a:srgbClr val="FFFFFF"/>
          </a:solidFill>
          <a:ln w="12700">
            <a:solidFill>
              <a:srgbClr val="DDD9D0"/>
            </a:solidFill>
          </a:ln>
        </p:spPr>
        <p:txBody>
          <a:bodyPr lIns="45718" tIns="45718" rIns="45718" bIns="45718"/>
          <a:lstStyle/>
          <a:p>
            <a:pPr/>
          </a:p>
        </p:txBody>
      </p:sp>
      <p:sp>
        <p:nvSpPr>
          <p:cNvPr id="429" name="Shape 12"/>
          <p:cNvSpPr/>
          <p:nvPr/>
        </p:nvSpPr>
        <p:spPr>
          <a:xfrm>
            <a:off x="5858461" y="2164650"/>
            <a:ext cx="2618825" cy="80728"/>
          </a:xfrm>
          <a:prstGeom prst="rect">
            <a:avLst/>
          </a:prstGeom>
          <a:solidFill>
            <a:schemeClr val="accent4"/>
          </a:solidFill>
          <a:ln w="12700">
            <a:solidFill>
              <a:srgbClr val="1B2A4A"/>
            </a:solidFill>
          </a:ln>
        </p:spPr>
        <p:txBody>
          <a:bodyPr lIns="45718" tIns="45718" rIns="45718" bIns="45718"/>
          <a:lstStyle/>
          <a:p>
            <a:pPr>
              <a:defRPr>
                <a:solidFill>
                  <a:schemeClr val="accent4">
                    <a:lumOff val="-9999"/>
                  </a:schemeClr>
                </a:solidFill>
              </a:defRPr>
            </a:pPr>
          </a:p>
        </p:txBody>
      </p:sp>
      <p:sp>
        <p:nvSpPr>
          <p:cNvPr id="430" name="Text 13"/>
          <p:cNvSpPr txBox="1"/>
          <p:nvPr/>
        </p:nvSpPr>
        <p:spPr>
          <a:xfrm>
            <a:off x="6041340" y="2345577"/>
            <a:ext cx="1585546"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1B2A4A"/>
                </a:solidFill>
              </a:defRPr>
            </a:lvl1pPr>
          </a:lstStyle>
          <a:p>
            <a:pPr/>
            <a:r>
              <a:t>Filen</a:t>
            </a:r>
          </a:p>
        </p:txBody>
      </p:sp>
      <p:sp>
        <p:nvSpPr>
          <p:cNvPr id="431" name="Text 14"/>
          <p:cNvSpPr txBox="1"/>
          <p:nvPr/>
        </p:nvSpPr>
        <p:spPr>
          <a:xfrm>
            <a:off x="6041340" y="2713345"/>
            <a:ext cx="2253065" cy="438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1B2A4A"/>
                </a:solidFill>
              </a:defRPr>
            </a:lvl1pPr>
          </a:lstStyle>
          <a:p>
            <a:pPr/>
            <a:r>
              <a:t>Honorable mention for: storing and sharing sensitive documents</a:t>
            </a:r>
          </a:p>
        </p:txBody>
      </p:sp>
      <p:sp>
        <p:nvSpPr>
          <p:cNvPr id="432" name="Text 15"/>
          <p:cNvSpPr txBox="1"/>
          <p:nvPr/>
        </p:nvSpPr>
        <p:spPr>
          <a:xfrm>
            <a:off x="6041340" y="3149085"/>
            <a:ext cx="2374850" cy="664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300">
                <a:solidFill>
                  <a:srgbClr val="1B2A4A"/>
                </a:solidFill>
              </a:defRPr>
            </a:pPr>
            <a:r>
              <a:t>End-to-end encrypted cloud storage. Based in </a:t>
            </a:r>
            <a:r>
              <a:rPr>
                <a:solidFill>
                  <a:schemeClr val="accent4"/>
                </a:solidFill>
              </a:rPr>
              <a:t>Germany</a:t>
            </a:r>
            <a:r>
              <a:t>. Free 10GB tier.</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434"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435" name="Text 1"/>
          <p:cNvSpPr txBox="1"/>
          <p:nvPr/>
        </p:nvSpPr>
        <p:spPr>
          <a:xfrm>
            <a:off x="221226" y="148932"/>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7 OF 12</a:t>
            </a:r>
          </a:p>
        </p:txBody>
      </p:sp>
      <p:sp>
        <p:nvSpPr>
          <p:cNvPr id="436" name="Text 2"/>
          <p:cNvSpPr txBox="1"/>
          <p:nvPr/>
        </p:nvSpPr>
        <p:spPr>
          <a:xfrm>
            <a:off x="283856" y="639052"/>
            <a:ext cx="8321041" cy="5818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Browsers &amp; Search Engines</a:t>
            </a:r>
          </a:p>
        </p:txBody>
      </p:sp>
      <p:pic>
        <p:nvPicPr>
          <p:cNvPr id="437" name="spyvsspybinoculars.jpg" descr="spyvsspybinoculars.jpg"/>
          <p:cNvPicPr>
            <a:picLocks noChangeAspect="1"/>
          </p:cNvPicPr>
          <p:nvPr/>
        </p:nvPicPr>
        <p:blipFill>
          <a:blip r:embed="rId2">
            <a:extLst/>
          </a:blip>
          <a:stretch>
            <a:fillRect/>
          </a:stretch>
        </p:blipFill>
        <p:spPr>
          <a:xfrm>
            <a:off x="4121956" y="1620665"/>
            <a:ext cx="2997202" cy="299720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440"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Which Browser Should I Use?</a:t>
            </a:r>
          </a:p>
        </p:txBody>
      </p:sp>
      <p:sp>
        <p:nvSpPr>
          <p:cNvPr id="441"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442" name="Text 3"/>
          <p:cNvSpPr txBox="1"/>
          <p:nvPr/>
        </p:nvSpPr>
        <p:spPr>
          <a:xfrm>
            <a:off x="457198" y="975167"/>
            <a:ext cx="8229604"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rgbClr val="1B2A4A"/>
                </a:solidFill>
              </a:defRPr>
            </a:lvl1pPr>
          </a:lstStyle>
          <a:p>
            <a:pPr/>
            <a:r>
              <a:t>Your browser sees everything you do online. Who made it — and what they do with that information — matters.</a:t>
            </a:r>
          </a:p>
        </p:txBody>
      </p:sp>
      <p:sp>
        <p:nvSpPr>
          <p:cNvPr id="443" name="Shape 4"/>
          <p:cNvSpPr/>
          <p:nvPr/>
        </p:nvSpPr>
        <p:spPr>
          <a:xfrm>
            <a:off x="411480" y="1444752"/>
            <a:ext cx="1920240" cy="3200401"/>
          </a:xfrm>
          <a:prstGeom prst="rect">
            <a:avLst/>
          </a:prstGeom>
          <a:solidFill>
            <a:srgbClr val="FFFFFF"/>
          </a:solidFill>
          <a:ln w="12700">
            <a:solidFill>
              <a:srgbClr val="DDD9D0"/>
            </a:solidFill>
          </a:ln>
        </p:spPr>
        <p:txBody>
          <a:bodyPr lIns="45718" tIns="45718" rIns="45718" bIns="45718"/>
          <a:lstStyle/>
          <a:p>
            <a:pPr/>
          </a:p>
        </p:txBody>
      </p:sp>
      <p:sp>
        <p:nvSpPr>
          <p:cNvPr id="444" name="Shape 5"/>
          <p:cNvSpPr/>
          <p:nvPr/>
        </p:nvSpPr>
        <p:spPr>
          <a:xfrm>
            <a:off x="411480" y="1444752"/>
            <a:ext cx="1920240" cy="73155"/>
          </a:xfrm>
          <a:prstGeom prst="rect">
            <a:avLst/>
          </a:prstGeom>
          <a:solidFill>
            <a:srgbClr val="D94040"/>
          </a:solidFill>
          <a:ln w="12700">
            <a:solidFill>
              <a:srgbClr val="D94040"/>
            </a:solidFill>
          </a:ln>
        </p:spPr>
        <p:txBody>
          <a:bodyPr lIns="45718" tIns="45718" rIns="45718" bIns="45718"/>
          <a:lstStyle/>
          <a:p>
            <a:pPr/>
          </a:p>
        </p:txBody>
      </p:sp>
      <p:sp>
        <p:nvSpPr>
          <p:cNvPr id="445" name="Text 6"/>
          <p:cNvSpPr txBox="1"/>
          <p:nvPr/>
        </p:nvSpPr>
        <p:spPr>
          <a:xfrm>
            <a:off x="548638" y="1641926"/>
            <a:ext cx="1645924"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Chrome</a:t>
            </a:r>
          </a:p>
        </p:txBody>
      </p:sp>
      <p:sp>
        <p:nvSpPr>
          <p:cNvPr id="446" name="Text 7"/>
          <p:cNvSpPr txBox="1"/>
          <p:nvPr/>
        </p:nvSpPr>
        <p:spPr>
          <a:xfrm>
            <a:off x="548638" y="2071160"/>
            <a:ext cx="1645924"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D94040"/>
                </a:solidFill>
              </a:defRPr>
            </a:lvl1pPr>
          </a:lstStyle>
          <a:p>
            <a:pPr/>
            <a:r>
              <a:t>AVOID</a:t>
            </a:r>
          </a:p>
        </p:txBody>
      </p:sp>
      <p:sp>
        <p:nvSpPr>
          <p:cNvPr id="447" name="Text 8"/>
          <p:cNvSpPr txBox="1"/>
          <p:nvPr/>
        </p:nvSpPr>
        <p:spPr>
          <a:xfrm>
            <a:off x="548638" y="2820847"/>
            <a:ext cx="1645924" cy="1216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Made by Google, whose core business is advertising. Tracks your browsing habits. Since 2025, uses digital fingerprinting to follow you even without cookies.</a:t>
            </a:r>
          </a:p>
        </p:txBody>
      </p:sp>
      <p:sp>
        <p:nvSpPr>
          <p:cNvPr id="448" name="Shape 9"/>
          <p:cNvSpPr/>
          <p:nvPr/>
        </p:nvSpPr>
        <p:spPr>
          <a:xfrm>
            <a:off x="2450592" y="1444752"/>
            <a:ext cx="1920241" cy="3200401"/>
          </a:xfrm>
          <a:prstGeom prst="rect">
            <a:avLst/>
          </a:prstGeom>
          <a:solidFill>
            <a:srgbClr val="FFFFFF"/>
          </a:solidFill>
          <a:ln w="12700">
            <a:solidFill>
              <a:srgbClr val="DDD9D0"/>
            </a:solidFill>
          </a:ln>
        </p:spPr>
        <p:txBody>
          <a:bodyPr lIns="45718" tIns="45718" rIns="45718" bIns="45718"/>
          <a:lstStyle/>
          <a:p>
            <a:pPr/>
          </a:p>
        </p:txBody>
      </p:sp>
      <p:sp>
        <p:nvSpPr>
          <p:cNvPr id="449" name="Shape 10"/>
          <p:cNvSpPr/>
          <p:nvPr/>
        </p:nvSpPr>
        <p:spPr>
          <a:xfrm>
            <a:off x="2450592" y="1444752"/>
            <a:ext cx="1920241" cy="73155"/>
          </a:xfrm>
          <a:prstGeom prst="rect">
            <a:avLst/>
          </a:prstGeom>
          <a:solidFill>
            <a:srgbClr val="E8A838"/>
          </a:solidFill>
          <a:ln w="12700">
            <a:solidFill>
              <a:srgbClr val="E8A838"/>
            </a:solidFill>
          </a:ln>
        </p:spPr>
        <p:txBody>
          <a:bodyPr lIns="45718" tIns="45718" rIns="45718" bIns="45718"/>
          <a:lstStyle/>
          <a:p>
            <a:pPr/>
          </a:p>
        </p:txBody>
      </p:sp>
      <p:sp>
        <p:nvSpPr>
          <p:cNvPr id="450" name="Text 11"/>
          <p:cNvSpPr txBox="1"/>
          <p:nvPr/>
        </p:nvSpPr>
        <p:spPr>
          <a:xfrm>
            <a:off x="2587750" y="1641926"/>
            <a:ext cx="1645923"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Safari</a:t>
            </a:r>
          </a:p>
        </p:txBody>
      </p:sp>
      <p:sp>
        <p:nvSpPr>
          <p:cNvPr id="451" name="Text 12"/>
          <p:cNvSpPr txBox="1"/>
          <p:nvPr/>
        </p:nvSpPr>
        <p:spPr>
          <a:xfrm>
            <a:off x="2587750" y="2071160"/>
            <a:ext cx="1645923"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E8A838"/>
                </a:solidFill>
              </a:defRPr>
            </a:lvl1pPr>
          </a:lstStyle>
          <a:p>
            <a:pPr/>
            <a:r>
              <a:t>BETTER THAN CHROME</a:t>
            </a:r>
          </a:p>
        </p:txBody>
      </p:sp>
      <p:sp>
        <p:nvSpPr>
          <p:cNvPr id="452" name="Text 13"/>
          <p:cNvSpPr txBox="1"/>
          <p:nvPr/>
        </p:nvSpPr>
        <p:spPr>
          <a:xfrm>
            <a:off x="2587750" y="2820847"/>
            <a:ext cx="1645923" cy="1216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Apple's browser. Blocks cross-site tracking by default. Closed source — you can't verify its privacy claims. US-based. A decent default for iPhone/Mac users.</a:t>
            </a:r>
          </a:p>
        </p:txBody>
      </p:sp>
      <p:sp>
        <p:nvSpPr>
          <p:cNvPr id="453" name="Shape 14"/>
          <p:cNvSpPr/>
          <p:nvPr/>
        </p:nvSpPr>
        <p:spPr>
          <a:xfrm>
            <a:off x="4489703" y="1444752"/>
            <a:ext cx="1920241" cy="3200401"/>
          </a:xfrm>
          <a:prstGeom prst="rect">
            <a:avLst/>
          </a:prstGeom>
          <a:solidFill>
            <a:srgbClr val="FFFFFF"/>
          </a:solidFill>
          <a:ln w="12700">
            <a:solidFill>
              <a:srgbClr val="DDD9D0"/>
            </a:solidFill>
          </a:ln>
        </p:spPr>
        <p:txBody>
          <a:bodyPr lIns="45718" tIns="45718" rIns="45718" bIns="45718"/>
          <a:lstStyle/>
          <a:p>
            <a:pPr/>
          </a:p>
        </p:txBody>
      </p:sp>
      <p:sp>
        <p:nvSpPr>
          <p:cNvPr id="454" name="Shape 15"/>
          <p:cNvSpPr/>
          <p:nvPr/>
        </p:nvSpPr>
        <p:spPr>
          <a:xfrm>
            <a:off x="4489703" y="1444752"/>
            <a:ext cx="1920241" cy="73155"/>
          </a:xfrm>
          <a:prstGeom prst="rect">
            <a:avLst/>
          </a:prstGeom>
          <a:solidFill>
            <a:srgbClr val="2E9E5B"/>
          </a:solidFill>
          <a:ln w="12700">
            <a:solidFill>
              <a:srgbClr val="2E9E5B"/>
            </a:solidFill>
          </a:ln>
        </p:spPr>
        <p:txBody>
          <a:bodyPr lIns="45718" tIns="45718" rIns="45718" bIns="45718"/>
          <a:lstStyle/>
          <a:p>
            <a:pPr/>
          </a:p>
        </p:txBody>
      </p:sp>
      <p:sp>
        <p:nvSpPr>
          <p:cNvPr id="455" name="Text 16"/>
          <p:cNvSpPr txBox="1"/>
          <p:nvPr/>
        </p:nvSpPr>
        <p:spPr>
          <a:xfrm>
            <a:off x="4626862" y="1641926"/>
            <a:ext cx="1645924"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Firefox</a:t>
            </a:r>
          </a:p>
        </p:txBody>
      </p:sp>
      <p:sp>
        <p:nvSpPr>
          <p:cNvPr id="456" name="Text 17"/>
          <p:cNvSpPr txBox="1"/>
          <p:nvPr/>
        </p:nvSpPr>
        <p:spPr>
          <a:xfrm>
            <a:off x="4626862" y="1988610"/>
            <a:ext cx="1645924" cy="3936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2E9E5B"/>
                </a:solidFill>
              </a:defRPr>
            </a:lvl1pPr>
          </a:lstStyle>
          <a:p>
            <a:pPr/>
            <a:r>
              <a:t>GOOD CHOICE AFTER CONFIGURATION</a:t>
            </a:r>
          </a:p>
        </p:txBody>
      </p:sp>
      <p:sp>
        <p:nvSpPr>
          <p:cNvPr id="457" name="Text 18"/>
          <p:cNvSpPr txBox="1"/>
          <p:nvPr/>
        </p:nvSpPr>
        <p:spPr>
          <a:xfrm>
            <a:off x="4626862" y="2903397"/>
            <a:ext cx="1645924" cy="10512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Open source, non-profit (Mozilla). Stronger privacy than Chrome with some setup. Works on all devices. Well-trusted by the security community.</a:t>
            </a:r>
          </a:p>
        </p:txBody>
      </p:sp>
      <p:sp>
        <p:nvSpPr>
          <p:cNvPr id="458" name="Shape 19"/>
          <p:cNvSpPr/>
          <p:nvPr/>
        </p:nvSpPr>
        <p:spPr>
          <a:xfrm>
            <a:off x="6528816" y="1444752"/>
            <a:ext cx="1920241" cy="3200401"/>
          </a:xfrm>
          <a:prstGeom prst="rect">
            <a:avLst/>
          </a:prstGeom>
          <a:solidFill>
            <a:srgbClr val="FFFFFF"/>
          </a:solidFill>
          <a:ln w="12700">
            <a:solidFill>
              <a:srgbClr val="DDD9D0"/>
            </a:solidFill>
          </a:ln>
        </p:spPr>
        <p:txBody>
          <a:bodyPr lIns="45718" tIns="45718" rIns="45718" bIns="45718"/>
          <a:lstStyle/>
          <a:p>
            <a:pPr/>
          </a:p>
        </p:txBody>
      </p:sp>
      <p:sp>
        <p:nvSpPr>
          <p:cNvPr id="459" name="Shape 20"/>
          <p:cNvSpPr/>
          <p:nvPr/>
        </p:nvSpPr>
        <p:spPr>
          <a:xfrm>
            <a:off x="6528816" y="1444752"/>
            <a:ext cx="1920241" cy="73155"/>
          </a:xfrm>
          <a:prstGeom prst="rect">
            <a:avLst/>
          </a:prstGeom>
          <a:solidFill>
            <a:srgbClr val="2BAE8C"/>
          </a:solidFill>
          <a:ln w="12700">
            <a:solidFill>
              <a:srgbClr val="2BAE8C"/>
            </a:solidFill>
          </a:ln>
        </p:spPr>
        <p:txBody>
          <a:bodyPr lIns="45718" tIns="45718" rIns="45718" bIns="45718"/>
          <a:lstStyle/>
          <a:p>
            <a:pPr/>
          </a:p>
        </p:txBody>
      </p:sp>
      <p:sp>
        <p:nvSpPr>
          <p:cNvPr id="460" name="Text 21"/>
          <p:cNvSpPr txBox="1"/>
          <p:nvPr/>
        </p:nvSpPr>
        <p:spPr>
          <a:xfrm>
            <a:off x="6665976" y="1641926"/>
            <a:ext cx="1645923"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Brave</a:t>
            </a:r>
          </a:p>
        </p:txBody>
      </p:sp>
      <p:sp>
        <p:nvSpPr>
          <p:cNvPr id="461" name="Text 22"/>
          <p:cNvSpPr txBox="1"/>
          <p:nvPr/>
        </p:nvSpPr>
        <p:spPr>
          <a:xfrm>
            <a:off x="6665976" y="2071160"/>
            <a:ext cx="1645923"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2BAE8C"/>
                </a:solidFill>
              </a:defRPr>
            </a:lvl1pPr>
          </a:lstStyle>
          <a:p>
            <a:pPr/>
            <a:r>
              <a:t>RECOMMENDED</a:t>
            </a:r>
          </a:p>
        </p:txBody>
      </p:sp>
      <p:sp>
        <p:nvSpPr>
          <p:cNvPr id="462" name="Text 23"/>
          <p:cNvSpPr txBox="1"/>
          <p:nvPr/>
        </p:nvSpPr>
        <p:spPr>
          <a:xfrm>
            <a:off x="6665976" y="2738297"/>
            <a:ext cx="1645923" cy="13814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1B2A4A"/>
                </a:solidFill>
              </a:defRPr>
            </a:lvl1pPr>
          </a:lstStyle>
          <a:p>
            <a:pPr/>
            <a:r>
              <a:t>Blocks ads and trackers by default. Open source. Built on the same engine as Chrome, so all your sites work. Top pick among privacy experts. Has optional crypto features — easy to ignore.</a:t>
            </a:r>
          </a:p>
        </p:txBody>
      </p:sp>
      <p:sp>
        <p:nvSpPr>
          <p:cNvPr id="463" name="Text 24"/>
          <p:cNvSpPr txBox="1"/>
          <p:nvPr/>
        </p:nvSpPr>
        <p:spPr>
          <a:xfrm>
            <a:off x="457198" y="4596384"/>
            <a:ext cx="8229604"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000">
                <a:solidFill>
                  <a:srgbClr val="6B7280"/>
                </a:solidFill>
              </a:defRPr>
            </a:lvl1pPr>
          </a:lstStyle>
          <a:p>
            <a:pPr/>
            <a:r>
              <a:t>🔒  Firefox derivatives like LibreWolf, Waterfox, etc — for maximum privacy: strips all tracking from Firefox, fully open source community project. Some sites may behave differently.</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465" name="Text 1"/>
          <p:cNvSpPr txBox="1"/>
          <p:nvPr/>
        </p:nvSpPr>
        <p:spPr>
          <a:xfrm>
            <a:off x="469220" y="47436"/>
            <a:ext cx="4902190" cy="745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5200">
                <a:solidFill>
                  <a:srgbClr val="FFFFFF"/>
                </a:solidFill>
              </a:defRPr>
            </a:lvl1pPr>
          </a:lstStyle>
          <a:p>
            <a:pPr/>
            <a:r>
              <a:t>Trust but verify</a:t>
            </a:r>
          </a:p>
        </p:txBody>
      </p:sp>
      <p:pic>
        <p:nvPicPr>
          <p:cNvPr id="466" name="donthavetotakemywordforit.jpg" descr="donthavetotakemywordforit.jpg"/>
          <p:cNvPicPr>
            <a:picLocks noChangeAspect="1"/>
          </p:cNvPicPr>
          <p:nvPr/>
        </p:nvPicPr>
        <p:blipFill>
          <a:blip r:embed="rId2">
            <a:extLst/>
          </a:blip>
          <a:srcRect l="0" t="0" r="0" b="0"/>
          <a:stretch>
            <a:fillRect/>
          </a:stretch>
        </p:blipFill>
        <p:spPr>
          <a:xfrm>
            <a:off x="4415763" y="2044312"/>
            <a:ext cx="4519559" cy="2824725"/>
          </a:xfrm>
          <a:prstGeom prst="rect">
            <a:avLst/>
          </a:prstGeom>
          <a:ln w="12700">
            <a:miter lim="400000"/>
          </a:ln>
        </p:spPr>
      </p:pic>
      <p:sp>
        <p:nvSpPr>
          <p:cNvPr id="467" name="https://coveryourtracks.eff.org/…"/>
          <p:cNvSpPr txBox="1"/>
          <p:nvPr/>
        </p:nvSpPr>
        <p:spPr>
          <a:xfrm>
            <a:off x="451591" y="1863277"/>
            <a:ext cx="3252410" cy="9172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FFFFFF"/>
                </a:solidFill>
              </a:defRPr>
            </a:pPr>
            <a:r>
              <a:t>https://coveryourtracks.eff.org/</a:t>
            </a:r>
          </a:p>
          <a:p>
            <a:pPr>
              <a:defRPr>
                <a:solidFill>
                  <a:srgbClr val="FFFFFF"/>
                </a:solidFill>
              </a:defRPr>
            </a:pPr>
          </a:p>
          <a:p>
            <a:pPr>
              <a:defRPr>
                <a:solidFill>
                  <a:srgbClr val="FFFFFF"/>
                </a:solidFill>
              </a:defRPr>
            </a:pPr>
            <a:r>
              <a:t>https://amiunique.org/fingerprint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470"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Which Search Engine Should I Use?</a:t>
            </a:r>
          </a:p>
        </p:txBody>
      </p:sp>
      <p:sp>
        <p:nvSpPr>
          <p:cNvPr id="471"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472" name="Text 3"/>
          <p:cNvSpPr txBox="1"/>
          <p:nvPr/>
        </p:nvSpPr>
        <p:spPr>
          <a:xfrm>
            <a:off x="457198" y="966023"/>
            <a:ext cx="8229604"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rgbClr val="1B2A4A"/>
                </a:solidFill>
              </a:defRPr>
            </a:lvl1pPr>
          </a:lstStyle>
          <a:p>
            <a:pPr/>
            <a:r>
              <a:t>Google logs every search you run and links it to your identity. Switching takes about 30 seconds.</a:t>
            </a:r>
          </a:p>
        </p:txBody>
      </p:sp>
      <p:sp>
        <p:nvSpPr>
          <p:cNvPr id="473" name="Shape 4"/>
          <p:cNvSpPr/>
          <p:nvPr/>
        </p:nvSpPr>
        <p:spPr>
          <a:xfrm>
            <a:off x="411479" y="1417319"/>
            <a:ext cx="1846091" cy="3200401"/>
          </a:xfrm>
          <a:prstGeom prst="rect">
            <a:avLst/>
          </a:prstGeom>
          <a:solidFill>
            <a:srgbClr val="FFFFFF"/>
          </a:solidFill>
          <a:ln w="12700">
            <a:solidFill>
              <a:srgbClr val="DDD9D0"/>
            </a:solidFill>
          </a:ln>
        </p:spPr>
        <p:txBody>
          <a:bodyPr lIns="45718" tIns="45718" rIns="45718" bIns="45718"/>
          <a:lstStyle/>
          <a:p>
            <a:pPr/>
          </a:p>
        </p:txBody>
      </p:sp>
      <p:sp>
        <p:nvSpPr>
          <p:cNvPr id="474" name="Shape 5"/>
          <p:cNvSpPr/>
          <p:nvPr/>
        </p:nvSpPr>
        <p:spPr>
          <a:xfrm>
            <a:off x="411479" y="1417319"/>
            <a:ext cx="1846091" cy="92986"/>
          </a:xfrm>
          <a:prstGeom prst="rect">
            <a:avLst/>
          </a:prstGeom>
          <a:solidFill>
            <a:srgbClr val="D94040"/>
          </a:solidFill>
          <a:ln w="12700">
            <a:solidFill>
              <a:srgbClr val="D94040"/>
            </a:solidFill>
          </a:ln>
        </p:spPr>
        <p:txBody>
          <a:bodyPr lIns="45718" tIns="45718" rIns="45718" bIns="45718"/>
          <a:lstStyle/>
          <a:p>
            <a:pPr/>
          </a:p>
        </p:txBody>
      </p:sp>
      <p:sp>
        <p:nvSpPr>
          <p:cNvPr id="475" name="Text 6"/>
          <p:cNvSpPr txBox="1"/>
          <p:nvPr/>
        </p:nvSpPr>
        <p:spPr>
          <a:xfrm>
            <a:off x="594359" y="1614495"/>
            <a:ext cx="1480331"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Google / Bing</a:t>
            </a:r>
          </a:p>
        </p:txBody>
      </p:sp>
      <p:sp>
        <p:nvSpPr>
          <p:cNvPr id="476" name="Text 7"/>
          <p:cNvSpPr txBox="1"/>
          <p:nvPr/>
        </p:nvSpPr>
        <p:spPr>
          <a:xfrm>
            <a:off x="594359" y="2043728"/>
            <a:ext cx="2286001" cy="2285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D94040"/>
                </a:solidFill>
              </a:defRPr>
            </a:lvl1pPr>
          </a:lstStyle>
          <a:p>
            <a:pPr/>
            <a:r>
              <a:t>AVOID</a:t>
            </a:r>
          </a:p>
        </p:txBody>
      </p:sp>
      <p:sp>
        <p:nvSpPr>
          <p:cNvPr id="477" name="Text 8"/>
          <p:cNvSpPr txBox="1"/>
          <p:nvPr/>
        </p:nvSpPr>
        <p:spPr>
          <a:xfrm>
            <a:off x="506423" y="2405751"/>
            <a:ext cx="1656203" cy="1391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Profile every search you run and link it to your identity. Core business is advertising. US-based. Bing is Microsoft's equivalent — same concerns.</a:t>
            </a:r>
          </a:p>
        </p:txBody>
      </p:sp>
      <p:sp>
        <p:nvSpPr>
          <p:cNvPr id="478" name="Shape 9"/>
          <p:cNvSpPr/>
          <p:nvPr/>
        </p:nvSpPr>
        <p:spPr>
          <a:xfrm>
            <a:off x="2504716" y="1417319"/>
            <a:ext cx="1846092" cy="3200401"/>
          </a:xfrm>
          <a:prstGeom prst="rect">
            <a:avLst/>
          </a:prstGeom>
          <a:solidFill>
            <a:srgbClr val="FFFFFF"/>
          </a:solidFill>
          <a:ln w="12700">
            <a:solidFill>
              <a:srgbClr val="DDD9D0"/>
            </a:solidFill>
          </a:ln>
        </p:spPr>
        <p:txBody>
          <a:bodyPr lIns="45718" tIns="45718" rIns="45718" bIns="45718"/>
          <a:lstStyle/>
          <a:p>
            <a:pPr/>
          </a:p>
        </p:txBody>
      </p:sp>
      <p:sp>
        <p:nvSpPr>
          <p:cNvPr id="479" name="Shape 10"/>
          <p:cNvSpPr/>
          <p:nvPr/>
        </p:nvSpPr>
        <p:spPr>
          <a:xfrm>
            <a:off x="2504716" y="1417319"/>
            <a:ext cx="1846092" cy="73154"/>
          </a:xfrm>
          <a:prstGeom prst="rect">
            <a:avLst/>
          </a:prstGeom>
          <a:solidFill>
            <a:srgbClr val="E8A838"/>
          </a:solidFill>
          <a:ln w="12700">
            <a:solidFill>
              <a:srgbClr val="E8A838"/>
            </a:solidFill>
          </a:ln>
        </p:spPr>
        <p:txBody>
          <a:bodyPr lIns="45718" tIns="45718" rIns="45718" bIns="45718"/>
          <a:lstStyle/>
          <a:p>
            <a:pPr/>
          </a:p>
        </p:txBody>
      </p:sp>
      <p:sp>
        <p:nvSpPr>
          <p:cNvPr id="480" name="Text 11"/>
          <p:cNvSpPr txBox="1"/>
          <p:nvPr/>
        </p:nvSpPr>
        <p:spPr>
          <a:xfrm>
            <a:off x="2687595" y="1614495"/>
            <a:ext cx="1277744"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DuckDuckGo</a:t>
            </a:r>
          </a:p>
        </p:txBody>
      </p:sp>
      <p:sp>
        <p:nvSpPr>
          <p:cNvPr id="481" name="Text 12"/>
          <p:cNvSpPr txBox="1"/>
          <p:nvPr/>
        </p:nvSpPr>
        <p:spPr>
          <a:xfrm>
            <a:off x="2687595" y="2043728"/>
            <a:ext cx="2286003" cy="2285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E8A838"/>
                </a:solidFill>
              </a:defRPr>
            </a:lvl1pPr>
          </a:lstStyle>
          <a:p>
            <a:pPr/>
            <a:r>
              <a:t>BETTER THAN GOOGLE</a:t>
            </a:r>
          </a:p>
        </p:txBody>
      </p:sp>
      <p:sp>
        <p:nvSpPr>
          <p:cNvPr id="482" name="Text 13"/>
          <p:cNvSpPr txBox="1"/>
          <p:nvPr/>
        </p:nvSpPr>
        <p:spPr>
          <a:xfrm>
            <a:off x="2636948" y="2405752"/>
            <a:ext cx="1379038" cy="1962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Doesn't log your IP or build a search profile. US-based. Until 2023, a contract with Microsoft allowed Bing trackers through — that loophole has since been closed.</a:t>
            </a:r>
          </a:p>
        </p:txBody>
      </p:sp>
      <p:sp>
        <p:nvSpPr>
          <p:cNvPr id="483" name="Shape 14"/>
          <p:cNvSpPr/>
          <p:nvPr/>
        </p:nvSpPr>
        <p:spPr>
          <a:xfrm>
            <a:off x="4699248" y="1417319"/>
            <a:ext cx="1846091" cy="3200401"/>
          </a:xfrm>
          <a:prstGeom prst="rect">
            <a:avLst/>
          </a:prstGeom>
          <a:solidFill>
            <a:srgbClr val="FFFFFF"/>
          </a:solidFill>
          <a:ln w="12700">
            <a:solidFill>
              <a:srgbClr val="DDD9D0"/>
            </a:solidFill>
          </a:ln>
        </p:spPr>
        <p:txBody>
          <a:bodyPr lIns="45718" tIns="45718" rIns="45718" bIns="45718"/>
          <a:lstStyle/>
          <a:p>
            <a:pPr/>
          </a:p>
        </p:txBody>
      </p:sp>
      <p:sp>
        <p:nvSpPr>
          <p:cNvPr id="484" name="Shape 15"/>
          <p:cNvSpPr/>
          <p:nvPr/>
        </p:nvSpPr>
        <p:spPr>
          <a:xfrm>
            <a:off x="4699248" y="1417319"/>
            <a:ext cx="1846091" cy="92986"/>
          </a:xfrm>
          <a:prstGeom prst="rect">
            <a:avLst/>
          </a:prstGeom>
          <a:solidFill>
            <a:srgbClr val="2BAE8C"/>
          </a:solidFill>
          <a:ln w="12700">
            <a:solidFill>
              <a:srgbClr val="2BAE8C"/>
            </a:solidFill>
          </a:ln>
        </p:spPr>
        <p:txBody>
          <a:bodyPr lIns="45718" tIns="45718" rIns="45718" bIns="45718"/>
          <a:lstStyle/>
          <a:p>
            <a:pPr/>
          </a:p>
        </p:txBody>
      </p:sp>
      <p:sp>
        <p:nvSpPr>
          <p:cNvPr id="485" name="Text 16"/>
          <p:cNvSpPr txBox="1"/>
          <p:nvPr/>
        </p:nvSpPr>
        <p:spPr>
          <a:xfrm>
            <a:off x="4882127" y="1614495"/>
            <a:ext cx="1379039"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Brave Search</a:t>
            </a:r>
          </a:p>
        </p:txBody>
      </p:sp>
      <p:sp>
        <p:nvSpPr>
          <p:cNvPr id="486" name="Text 17"/>
          <p:cNvSpPr txBox="1"/>
          <p:nvPr/>
        </p:nvSpPr>
        <p:spPr>
          <a:xfrm>
            <a:off x="4882127" y="2043727"/>
            <a:ext cx="1096766"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2BAE8C"/>
                </a:solidFill>
              </a:defRPr>
            </a:lvl1pPr>
          </a:lstStyle>
          <a:p>
            <a:pPr/>
            <a:r>
              <a:t>RECOMMENDED</a:t>
            </a:r>
          </a:p>
        </p:txBody>
      </p:sp>
      <p:sp>
        <p:nvSpPr>
          <p:cNvPr id="487" name="Text 18"/>
          <p:cNvSpPr txBox="1"/>
          <p:nvPr/>
        </p:nvSpPr>
        <p:spPr>
          <a:xfrm>
            <a:off x="4873875" y="2405748"/>
            <a:ext cx="1480332" cy="1581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Independent search index — not just repackaged Google or Bing results. No tracking, no profiling. The default search engine in Brave browser.</a:t>
            </a:r>
          </a:p>
        </p:txBody>
      </p:sp>
      <p:sp>
        <p:nvSpPr>
          <p:cNvPr id="488" name="Text 19"/>
          <p:cNvSpPr txBox="1"/>
          <p:nvPr/>
        </p:nvSpPr>
        <p:spPr>
          <a:xfrm>
            <a:off x="457198" y="4590034"/>
            <a:ext cx="8229604" cy="485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6B7280"/>
                </a:solidFill>
              </a:defRPr>
            </a:lvl1pPr>
          </a:lstStyle>
          <a:p>
            <a:pPr/>
            <a:r>
              <a:t>💡  To change your default search engine in any browser: Settings → Search Engine → choose Brave Search or DuckDuckGo. If you switch to Brave browser, it's already set.</a:t>
            </a:r>
          </a:p>
        </p:txBody>
      </p:sp>
      <p:sp>
        <p:nvSpPr>
          <p:cNvPr id="489" name="Shape 14"/>
          <p:cNvSpPr/>
          <p:nvPr/>
        </p:nvSpPr>
        <p:spPr>
          <a:xfrm>
            <a:off x="6893779" y="1417319"/>
            <a:ext cx="1846092" cy="3200401"/>
          </a:xfrm>
          <a:prstGeom prst="rect">
            <a:avLst/>
          </a:prstGeom>
          <a:solidFill>
            <a:srgbClr val="FFFFFF"/>
          </a:solidFill>
          <a:ln w="12700">
            <a:solidFill>
              <a:srgbClr val="DDD9D0"/>
            </a:solidFill>
          </a:ln>
        </p:spPr>
        <p:txBody>
          <a:bodyPr lIns="45718" tIns="45718" rIns="45718" bIns="45718"/>
          <a:lstStyle/>
          <a:p>
            <a:pPr/>
          </a:p>
        </p:txBody>
      </p:sp>
      <p:sp>
        <p:nvSpPr>
          <p:cNvPr id="490" name="Shape 15"/>
          <p:cNvSpPr/>
          <p:nvPr/>
        </p:nvSpPr>
        <p:spPr>
          <a:xfrm>
            <a:off x="6893779" y="1417319"/>
            <a:ext cx="1846092" cy="92986"/>
          </a:xfrm>
          <a:prstGeom prst="rect">
            <a:avLst/>
          </a:prstGeom>
          <a:solidFill>
            <a:srgbClr val="2BAE8C"/>
          </a:solidFill>
          <a:ln w="12700">
            <a:solidFill>
              <a:srgbClr val="2BAE8C"/>
            </a:solidFill>
          </a:ln>
        </p:spPr>
        <p:txBody>
          <a:bodyPr lIns="45718" tIns="45718" rIns="45718" bIns="45718"/>
          <a:lstStyle/>
          <a:p>
            <a:pPr/>
          </a:p>
        </p:txBody>
      </p:sp>
      <p:sp>
        <p:nvSpPr>
          <p:cNvPr id="491" name="Text 16"/>
          <p:cNvSpPr txBox="1"/>
          <p:nvPr/>
        </p:nvSpPr>
        <p:spPr>
          <a:xfrm>
            <a:off x="7076659" y="1614495"/>
            <a:ext cx="1379038"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Kagi</a:t>
            </a:r>
          </a:p>
        </p:txBody>
      </p:sp>
      <p:sp>
        <p:nvSpPr>
          <p:cNvPr id="492" name="Text 17"/>
          <p:cNvSpPr txBox="1"/>
          <p:nvPr/>
        </p:nvSpPr>
        <p:spPr>
          <a:xfrm>
            <a:off x="7076659" y="2043727"/>
            <a:ext cx="1096766" cy="2285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000">
                <a:solidFill>
                  <a:srgbClr val="2BAE8C"/>
                </a:solidFill>
              </a:defRPr>
            </a:lvl1pPr>
          </a:lstStyle>
          <a:p>
            <a:pPr/>
            <a:r>
              <a:t>Also Good</a:t>
            </a:r>
          </a:p>
        </p:txBody>
      </p:sp>
      <p:sp>
        <p:nvSpPr>
          <p:cNvPr id="493" name="Text 18"/>
          <p:cNvSpPr txBox="1"/>
          <p:nvPr/>
        </p:nvSpPr>
        <p:spPr>
          <a:xfrm>
            <a:off x="6956230" y="2405751"/>
            <a:ext cx="1480332" cy="629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Paid, so you're the customer. Quality search results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495"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496" name="Text 1"/>
          <p:cNvSpPr txBox="1"/>
          <p:nvPr/>
        </p:nvSpPr>
        <p:spPr>
          <a:xfrm>
            <a:off x="230174" y="157879"/>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8 OF 12</a:t>
            </a:r>
          </a:p>
        </p:txBody>
      </p:sp>
      <p:sp>
        <p:nvSpPr>
          <p:cNvPr id="497" name="Text 2"/>
          <p:cNvSpPr txBox="1"/>
          <p:nvPr/>
        </p:nvSpPr>
        <p:spPr>
          <a:xfrm>
            <a:off x="265962" y="656948"/>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VPNs and Blockers</a:t>
            </a:r>
          </a:p>
        </p:txBody>
      </p:sp>
      <p:pic>
        <p:nvPicPr>
          <p:cNvPr id="498" name="Screenshot 2026-04-29 at 2.19.27 PM.png" descr="Screenshot 2026-04-29 at 2.19.27 PM.png"/>
          <p:cNvPicPr>
            <a:picLocks noChangeAspect="1"/>
          </p:cNvPicPr>
          <p:nvPr/>
        </p:nvPicPr>
        <p:blipFill>
          <a:blip r:embed="rId2">
            <a:extLst/>
          </a:blip>
          <a:stretch>
            <a:fillRect/>
          </a:stretch>
        </p:blipFill>
        <p:spPr>
          <a:xfrm>
            <a:off x="3810117" y="1544254"/>
            <a:ext cx="3802365" cy="289874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00" name="Text 2"/>
          <p:cNvSpPr txBox="1"/>
          <p:nvPr/>
        </p:nvSpPr>
        <p:spPr>
          <a:xfrm>
            <a:off x="2788784" y="292206"/>
            <a:ext cx="3566432"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VPNs &amp; Blockers</a:t>
            </a:r>
          </a:p>
        </p:txBody>
      </p:sp>
      <p:pic>
        <p:nvPicPr>
          <p:cNvPr id="501" name="vpn.jpg" descr="vpn.jpg"/>
          <p:cNvPicPr>
            <a:picLocks noChangeAspect="1"/>
          </p:cNvPicPr>
          <p:nvPr/>
        </p:nvPicPr>
        <p:blipFill>
          <a:blip r:embed="rId2">
            <a:extLst/>
          </a:blip>
          <a:stretch>
            <a:fillRect/>
          </a:stretch>
        </p:blipFill>
        <p:spPr>
          <a:xfrm>
            <a:off x="827480" y="817487"/>
            <a:ext cx="7489038" cy="4084933"/>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03"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04" name="Text 2"/>
          <p:cNvSpPr txBox="1"/>
          <p:nvPr/>
        </p:nvSpPr>
        <p:spPr>
          <a:xfrm>
            <a:off x="2788784" y="102490"/>
            <a:ext cx="3566432" cy="5818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VPNs &amp; Blockers</a:t>
            </a:r>
          </a:p>
        </p:txBody>
      </p:sp>
      <p:sp>
        <p:nvSpPr>
          <p:cNvPr id="505" name="Shop Carefully"/>
          <p:cNvSpPr txBox="1"/>
          <p:nvPr/>
        </p:nvSpPr>
        <p:spPr>
          <a:xfrm>
            <a:off x="3852155" y="1048429"/>
            <a:ext cx="1439683" cy="3330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Shop Carefully</a:t>
            </a:r>
          </a:p>
        </p:txBody>
      </p:sp>
      <p:sp>
        <p:nvSpPr>
          <p:cNvPr id="506" name="VPNs…"/>
          <p:cNvSpPr txBox="1"/>
          <p:nvPr/>
        </p:nvSpPr>
        <p:spPr>
          <a:xfrm>
            <a:off x="525218" y="1745626"/>
            <a:ext cx="3433924" cy="17935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r>
              <a:t>VPNs</a:t>
            </a:r>
          </a:p>
          <a:p>
            <a:pPr marL="180472" indent="-180472">
              <a:buSzPct val="100000"/>
              <a:buChar char="•"/>
            </a:pPr>
            <a:r>
              <a:t>Proton - Includes tracking &amp; ad protection</a:t>
            </a:r>
          </a:p>
          <a:p>
            <a:pPr lvl="1" marL="561471" indent="-180472">
              <a:buSzPct val="100000"/>
              <a:buChar char="•"/>
            </a:pPr>
            <a:r>
              <a:t>Has free tier</a:t>
            </a:r>
          </a:p>
          <a:p>
            <a:pPr marL="180472" indent="-180472">
              <a:buSzPct val="100000"/>
              <a:buChar char="•"/>
            </a:pPr>
            <a:r>
              <a:t>Mullvad - Includes tracking &amp; ad protection</a:t>
            </a:r>
          </a:p>
        </p:txBody>
      </p:sp>
      <p:sp>
        <p:nvSpPr>
          <p:cNvPr id="507" name="Ad &amp; Tracker Blockers…"/>
          <p:cNvSpPr txBox="1"/>
          <p:nvPr/>
        </p:nvSpPr>
        <p:spPr>
          <a:xfrm>
            <a:off x="4960534" y="1745626"/>
            <a:ext cx="3433923" cy="3254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r>
              <a:t>Ad &amp; Tracker Blockers</a:t>
            </a:r>
          </a:p>
          <a:p>
            <a:pPr marL="180472" indent="-180472">
              <a:buSzPct val="100000"/>
              <a:buChar char="•"/>
            </a:pPr>
            <a:r>
              <a:t>Windows, MacOS, iPhone/iPad:</a:t>
            </a:r>
          </a:p>
          <a:p>
            <a:pPr lvl="1" marL="561471" indent="-180472">
              <a:buSzPct val="100000"/>
              <a:buChar char="•"/>
            </a:pPr>
            <a:r>
              <a:t>NextDNS</a:t>
            </a:r>
          </a:p>
          <a:p>
            <a:pPr lvl="1" marL="561471" indent="-180472">
              <a:buSzPct val="100000"/>
              <a:buChar char="•"/>
            </a:pPr>
            <a:r>
              <a:t>Trustworthy Browser (Brave) or uBlock Origin browser extension</a:t>
            </a:r>
          </a:p>
          <a:p>
            <a:pPr lvl="1" marL="561471" indent="-180472">
              <a:buSzPct val="100000"/>
              <a:buChar char="•"/>
            </a:pPr>
            <a:r>
              <a:t>VPN</a:t>
            </a:r>
          </a:p>
          <a:p>
            <a:pPr marL="180472" indent="-180472">
              <a:buSzPct val="100000"/>
              <a:buChar char="•"/>
            </a:pPr>
            <a:r>
              <a:t>Android:</a:t>
            </a:r>
          </a:p>
          <a:p>
            <a:pPr lvl="1" marL="561471" indent="-180472">
              <a:buSzPct val="100000"/>
              <a:buChar char="•"/>
            </a:pPr>
            <a:r>
              <a:t>DuckDuckGo App Tracking Protection</a:t>
            </a:r>
          </a:p>
          <a:p>
            <a:pPr lvl="1" marL="561471" indent="-180472">
              <a:buSzPct val="100000"/>
              <a:buChar char="•"/>
            </a:pPr>
            <a:r>
              <a:t>Anything from above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09"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510" name="Text 1"/>
          <p:cNvSpPr txBox="1"/>
          <p:nvPr/>
        </p:nvSpPr>
        <p:spPr>
          <a:xfrm>
            <a:off x="194386" y="265245"/>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9 OF 12</a:t>
            </a:r>
          </a:p>
        </p:txBody>
      </p:sp>
      <p:sp>
        <p:nvSpPr>
          <p:cNvPr id="511" name="Text 2"/>
          <p:cNvSpPr txBox="1"/>
          <p:nvPr/>
        </p:nvSpPr>
        <p:spPr>
          <a:xfrm>
            <a:off x="310698" y="961151"/>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Data Brokers and Removal</a:t>
            </a:r>
          </a:p>
        </p:txBody>
      </p:sp>
      <p:pic>
        <p:nvPicPr>
          <p:cNvPr id="512" name="spy-vs-spy-bombs.jpg" descr="spy-vs-spy-bombs.jpg"/>
          <p:cNvPicPr>
            <a:picLocks noChangeAspect="1"/>
          </p:cNvPicPr>
          <p:nvPr/>
        </p:nvPicPr>
        <p:blipFill>
          <a:blip r:embed="rId2">
            <a:extLst/>
          </a:blip>
          <a:srcRect l="14379" t="16629" r="17959" b="11783"/>
          <a:stretch>
            <a:fillRect/>
          </a:stretch>
        </p:blipFill>
        <p:spPr>
          <a:xfrm>
            <a:off x="4627498" y="2077109"/>
            <a:ext cx="3177266" cy="2526924"/>
          </a:xfrm>
          <a:custGeom>
            <a:avLst/>
            <a:gdLst/>
            <a:ahLst/>
            <a:cxnLst>
              <a:cxn ang="0">
                <a:pos x="wd2" y="hd2"/>
              </a:cxn>
              <a:cxn ang="5400000">
                <a:pos x="wd2" y="hd2"/>
              </a:cxn>
              <a:cxn ang="10800000">
                <a:pos x="wd2" y="hd2"/>
              </a:cxn>
              <a:cxn ang="16200000">
                <a:pos x="wd2" y="hd2"/>
              </a:cxn>
            </a:cxnLst>
            <a:rect l="0" t="0" r="r" b="b"/>
            <a:pathLst>
              <a:path w="21469" h="21589" fill="norm" stroke="1" extrusionOk="0">
                <a:moveTo>
                  <a:pt x="15317" y="0"/>
                </a:moveTo>
                <a:cubicBezTo>
                  <a:pt x="14827" y="0"/>
                  <a:pt x="14549" y="495"/>
                  <a:pt x="14590" y="1302"/>
                </a:cubicBezTo>
                <a:cubicBezTo>
                  <a:pt x="14607" y="1653"/>
                  <a:pt x="14656" y="1845"/>
                  <a:pt x="14837" y="2285"/>
                </a:cubicBezTo>
                <a:lnTo>
                  <a:pt x="15062" y="2835"/>
                </a:lnTo>
                <a:lnTo>
                  <a:pt x="14955" y="3004"/>
                </a:lnTo>
                <a:cubicBezTo>
                  <a:pt x="14896" y="3098"/>
                  <a:pt x="14713" y="3461"/>
                  <a:pt x="14548" y="3811"/>
                </a:cubicBezTo>
                <a:cubicBezTo>
                  <a:pt x="14382" y="4160"/>
                  <a:pt x="14123" y="4702"/>
                  <a:pt x="13971" y="5015"/>
                </a:cubicBezTo>
                <a:cubicBezTo>
                  <a:pt x="13590" y="5800"/>
                  <a:pt x="13568" y="5860"/>
                  <a:pt x="13587" y="6103"/>
                </a:cubicBezTo>
                <a:cubicBezTo>
                  <a:pt x="13601" y="6291"/>
                  <a:pt x="13625" y="6323"/>
                  <a:pt x="13778" y="6341"/>
                </a:cubicBezTo>
                <a:cubicBezTo>
                  <a:pt x="13894" y="6355"/>
                  <a:pt x="14030" y="6306"/>
                  <a:pt x="14183" y="6192"/>
                </a:cubicBezTo>
                <a:cubicBezTo>
                  <a:pt x="14310" y="6098"/>
                  <a:pt x="14429" y="6019"/>
                  <a:pt x="14443" y="6019"/>
                </a:cubicBezTo>
                <a:cubicBezTo>
                  <a:pt x="14473" y="6019"/>
                  <a:pt x="14269" y="6676"/>
                  <a:pt x="14081" y="7188"/>
                </a:cubicBezTo>
                <a:cubicBezTo>
                  <a:pt x="14014" y="7372"/>
                  <a:pt x="13929" y="7658"/>
                  <a:pt x="13893" y="7823"/>
                </a:cubicBezTo>
                <a:cubicBezTo>
                  <a:pt x="13858" y="7989"/>
                  <a:pt x="13811" y="8186"/>
                  <a:pt x="13786" y="8260"/>
                </a:cubicBezTo>
                <a:cubicBezTo>
                  <a:pt x="13700" y="8520"/>
                  <a:pt x="13625" y="9149"/>
                  <a:pt x="13620" y="9670"/>
                </a:cubicBezTo>
                <a:cubicBezTo>
                  <a:pt x="13615" y="10118"/>
                  <a:pt x="13636" y="10259"/>
                  <a:pt x="13762" y="10596"/>
                </a:cubicBezTo>
                <a:cubicBezTo>
                  <a:pt x="13905" y="10978"/>
                  <a:pt x="13907" y="11000"/>
                  <a:pt x="13823" y="11186"/>
                </a:cubicBezTo>
                <a:cubicBezTo>
                  <a:pt x="13717" y="11419"/>
                  <a:pt x="13700" y="12434"/>
                  <a:pt x="13799" y="12634"/>
                </a:cubicBezTo>
                <a:cubicBezTo>
                  <a:pt x="13848" y="12733"/>
                  <a:pt x="13844" y="12818"/>
                  <a:pt x="13791" y="13024"/>
                </a:cubicBezTo>
                <a:cubicBezTo>
                  <a:pt x="13747" y="13190"/>
                  <a:pt x="13736" y="13399"/>
                  <a:pt x="13759" y="13583"/>
                </a:cubicBezTo>
                <a:cubicBezTo>
                  <a:pt x="13780" y="13744"/>
                  <a:pt x="13808" y="14160"/>
                  <a:pt x="13823" y="14509"/>
                </a:cubicBezTo>
                <a:cubicBezTo>
                  <a:pt x="13837" y="14858"/>
                  <a:pt x="13874" y="15181"/>
                  <a:pt x="13904" y="15228"/>
                </a:cubicBezTo>
                <a:cubicBezTo>
                  <a:pt x="13938" y="15279"/>
                  <a:pt x="14091" y="15313"/>
                  <a:pt x="14298" y="15313"/>
                </a:cubicBezTo>
                <a:cubicBezTo>
                  <a:pt x="14591" y="15313"/>
                  <a:pt x="14633" y="15330"/>
                  <a:pt x="14633" y="15438"/>
                </a:cubicBezTo>
                <a:cubicBezTo>
                  <a:pt x="14633" y="15506"/>
                  <a:pt x="14705" y="15689"/>
                  <a:pt x="14794" y="15842"/>
                </a:cubicBezTo>
                <a:cubicBezTo>
                  <a:pt x="14987" y="16179"/>
                  <a:pt x="15131" y="16837"/>
                  <a:pt x="15097" y="17228"/>
                </a:cubicBezTo>
                <a:cubicBezTo>
                  <a:pt x="15055" y="17692"/>
                  <a:pt x="14373" y="19267"/>
                  <a:pt x="13933" y="19917"/>
                </a:cubicBezTo>
                <a:cubicBezTo>
                  <a:pt x="13686" y="20281"/>
                  <a:pt x="13646" y="20438"/>
                  <a:pt x="13764" y="20602"/>
                </a:cubicBezTo>
                <a:cubicBezTo>
                  <a:pt x="14060" y="21016"/>
                  <a:pt x="14792" y="21028"/>
                  <a:pt x="14792" y="20619"/>
                </a:cubicBezTo>
                <a:cubicBezTo>
                  <a:pt x="14792" y="20469"/>
                  <a:pt x="14884" y="20515"/>
                  <a:pt x="15202" y="20826"/>
                </a:cubicBezTo>
                <a:cubicBezTo>
                  <a:pt x="15559" y="21174"/>
                  <a:pt x="15984" y="21364"/>
                  <a:pt x="16696" y="21491"/>
                </a:cubicBezTo>
                <a:cubicBezTo>
                  <a:pt x="16972" y="21541"/>
                  <a:pt x="17224" y="21585"/>
                  <a:pt x="17253" y="21589"/>
                </a:cubicBezTo>
                <a:cubicBezTo>
                  <a:pt x="17282" y="21592"/>
                  <a:pt x="17483" y="21553"/>
                  <a:pt x="17701" y="21504"/>
                </a:cubicBezTo>
                <a:cubicBezTo>
                  <a:pt x="18186" y="21394"/>
                  <a:pt x="18812" y="21052"/>
                  <a:pt x="18849" y="20874"/>
                </a:cubicBezTo>
                <a:cubicBezTo>
                  <a:pt x="18873" y="20762"/>
                  <a:pt x="18911" y="20750"/>
                  <a:pt x="19203" y="20779"/>
                </a:cubicBezTo>
                <a:cubicBezTo>
                  <a:pt x="19659" y="20826"/>
                  <a:pt x="20047" y="20705"/>
                  <a:pt x="20348" y="20426"/>
                </a:cubicBezTo>
                <a:cubicBezTo>
                  <a:pt x="20855" y="19955"/>
                  <a:pt x="20764" y="19822"/>
                  <a:pt x="19908" y="19775"/>
                </a:cubicBezTo>
                <a:cubicBezTo>
                  <a:pt x="19551" y="19755"/>
                  <a:pt x="19179" y="19703"/>
                  <a:pt x="19077" y="19656"/>
                </a:cubicBezTo>
                <a:cubicBezTo>
                  <a:pt x="18898" y="19574"/>
                  <a:pt x="18561" y="19278"/>
                  <a:pt x="18178" y="18866"/>
                </a:cubicBezTo>
                <a:lnTo>
                  <a:pt x="17993" y="18666"/>
                </a:lnTo>
                <a:lnTo>
                  <a:pt x="18111" y="18476"/>
                </a:lnTo>
                <a:cubicBezTo>
                  <a:pt x="18176" y="18372"/>
                  <a:pt x="18295" y="18169"/>
                  <a:pt x="18372" y="18022"/>
                </a:cubicBezTo>
                <a:cubicBezTo>
                  <a:pt x="18449" y="17874"/>
                  <a:pt x="18539" y="17723"/>
                  <a:pt x="18573" y="17686"/>
                </a:cubicBezTo>
                <a:cubicBezTo>
                  <a:pt x="18745" y="17498"/>
                  <a:pt x="18984" y="17021"/>
                  <a:pt x="19061" y="16706"/>
                </a:cubicBezTo>
                <a:cubicBezTo>
                  <a:pt x="19161" y="16298"/>
                  <a:pt x="19172" y="15382"/>
                  <a:pt x="19080" y="15086"/>
                </a:cubicBezTo>
                <a:cubicBezTo>
                  <a:pt x="19047" y="14980"/>
                  <a:pt x="19032" y="14879"/>
                  <a:pt x="19045" y="14862"/>
                </a:cubicBezTo>
                <a:cubicBezTo>
                  <a:pt x="19058" y="14846"/>
                  <a:pt x="19267" y="14817"/>
                  <a:pt x="19509" y="14797"/>
                </a:cubicBezTo>
                <a:cubicBezTo>
                  <a:pt x="20142" y="14745"/>
                  <a:pt x="20241" y="14651"/>
                  <a:pt x="20029" y="14309"/>
                </a:cubicBezTo>
                <a:cubicBezTo>
                  <a:pt x="19972" y="14217"/>
                  <a:pt x="19924" y="14124"/>
                  <a:pt x="19924" y="14102"/>
                </a:cubicBezTo>
                <a:cubicBezTo>
                  <a:pt x="19923" y="14079"/>
                  <a:pt x="20088" y="14046"/>
                  <a:pt x="20289" y="14028"/>
                </a:cubicBezTo>
                <a:cubicBezTo>
                  <a:pt x="20828" y="13980"/>
                  <a:pt x="21309" y="13592"/>
                  <a:pt x="21214" y="13282"/>
                </a:cubicBezTo>
                <a:cubicBezTo>
                  <a:pt x="21197" y="13226"/>
                  <a:pt x="21136" y="13161"/>
                  <a:pt x="21080" y="13139"/>
                </a:cubicBezTo>
                <a:cubicBezTo>
                  <a:pt x="21012" y="13111"/>
                  <a:pt x="20981" y="13034"/>
                  <a:pt x="20981" y="12902"/>
                </a:cubicBezTo>
                <a:cubicBezTo>
                  <a:pt x="20981" y="12764"/>
                  <a:pt x="20935" y="12667"/>
                  <a:pt x="20825" y="12563"/>
                </a:cubicBezTo>
                <a:cubicBezTo>
                  <a:pt x="20681" y="12429"/>
                  <a:pt x="20675" y="12405"/>
                  <a:pt x="20745" y="12278"/>
                </a:cubicBezTo>
                <a:cubicBezTo>
                  <a:pt x="20881" y="12033"/>
                  <a:pt x="20842" y="11490"/>
                  <a:pt x="20656" y="11020"/>
                </a:cubicBezTo>
                <a:cubicBezTo>
                  <a:pt x="20564" y="10789"/>
                  <a:pt x="20454" y="10546"/>
                  <a:pt x="20410" y="10481"/>
                </a:cubicBezTo>
                <a:cubicBezTo>
                  <a:pt x="20345" y="10387"/>
                  <a:pt x="20342" y="10330"/>
                  <a:pt x="20391" y="10193"/>
                </a:cubicBezTo>
                <a:cubicBezTo>
                  <a:pt x="20425" y="10100"/>
                  <a:pt x="20453" y="9907"/>
                  <a:pt x="20453" y="9765"/>
                </a:cubicBezTo>
                <a:cubicBezTo>
                  <a:pt x="20453" y="9507"/>
                  <a:pt x="20450" y="9508"/>
                  <a:pt x="20605" y="9582"/>
                </a:cubicBezTo>
                <a:cubicBezTo>
                  <a:pt x="20831" y="9690"/>
                  <a:pt x="21056" y="9554"/>
                  <a:pt x="21021" y="9328"/>
                </a:cubicBezTo>
                <a:cubicBezTo>
                  <a:pt x="21003" y="9203"/>
                  <a:pt x="21019" y="9162"/>
                  <a:pt x="21088" y="9162"/>
                </a:cubicBezTo>
                <a:cubicBezTo>
                  <a:pt x="21139" y="9162"/>
                  <a:pt x="21236" y="9102"/>
                  <a:pt x="21305" y="9030"/>
                </a:cubicBezTo>
                <a:cubicBezTo>
                  <a:pt x="21427" y="8902"/>
                  <a:pt x="21428" y="8898"/>
                  <a:pt x="21337" y="8691"/>
                </a:cubicBezTo>
                <a:cubicBezTo>
                  <a:pt x="21245" y="8484"/>
                  <a:pt x="21247" y="8477"/>
                  <a:pt x="21375" y="8284"/>
                </a:cubicBezTo>
                <a:cubicBezTo>
                  <a:pt x="21579" y="7978"/>
                  <a:pt x="21433" y="7760"/>
                  <a:pt x="21088" y="7856"/>
                </a:cubicBezTo>
                <a:cubicBezTo>
                  <a:pt x="20937" y="7898"/>
                  <a:pt x="20934" y="7895"/>
                  <a:pt x="20962" y="7673"/>
                </a:cubicBezTo>
                <a:cubicBezTo>
                  <a:pt x="20992" y="7443"/>
                  <a:pt x="20894" y="7227"/>
                  <a:pt x="20753" y="7216"/>
                </a:cubicBezTo>
                <a:cubicBezTo>
                  <a:pt x="20422" y="7190"/>
                  <a:pt x="20300" y="7175"/>
                  <a:pt x="20182" y="7131"/>
                </a:cubicBezTo>
                <a:cubicBezTo>
                  <a:pt x="20075" y="7092"/>
                  <a:pt x="20010" y="7115"/>
                  <a:pt x="19884" y="7249"/>
                </a:cubicBezTo>
                <a:cubicBezTo>
                  <a:pt x="19758" y="7384"/>
                  <a:pt x="19665" y="7422"/>
                  <a:pt x="19455" y="7422"/>
                </a:cubicBezTo>
                <a:lnTo>
                  <a:pt x="19189" y="7422"/>
                </a:lnTo>
                <a:lnTo>
                  <a:pt x="19155" y="7124"/>
                </a:lnTo>
                <a:cubicBezTo>
                  <a:pt x="19136" y="6960"/>
                  <a:pt x="19061" y="6730"/>
                  <a:pt x="18991" y="6612"/>
                </a:cubicBezTo>
                <a:cubicBezTo>
                  <a:pt x="18922" y="6493"/>
                  <a:pt x="18875" y="6387"/>
                  <a:pt x="18884" y="6375"/>
                </a:cubicBezTo>
                <a:cubicBezTo>
                  <a:pt x="18894" y="6363"/>
                  <a:pt x="19125" y="6427"/>
                  <a:pt x="19399" y="6520"/>
                </a:cubicBezTo>
                <a:cubicBezTo>
                  <a:pt x="19673" y="6613"/>
                  <a:pt x="20151" y="6740"/>
                  <a:pt x="20461" y="6802"/>
                </a:cubicBezTo>
                <a:cubicBezTo>
                  <a:pt x="20931" y="6895"/>
                  <a:pt x="21037" y="6900"/>
                  <a:pt x="21107" y="6826"/>
                </a:cubicBezTo>
                <a:cubicBezTo>
                  <a:pt x="21154" y="6777"/>
                  <a:pt x="21193" y="6705"/>
                  <a:pt x="21193" y="6663"/>
                </a:cubicBezTo>
                <a:cubicBezTo>
                  <a:pt x="21193" y="6575"/>
                  <a:pt x="20743" y="5923"/>
                  <a:pt x="20200" y="5225"/>
                </a:cubicBezTo>
                <a:cubicBezTo>
                  <a:pt x="19989" y="4954"/>
                  <a:pt x="19774" y="4670"/>
                  <a:pt x="19723" y="4591"/>
                </a:cubicBezTo>
                <a:cubicBezTo>
                  <a:pt x="19673" y="4512"/>
                  <a:pt x="19524" y="4342"/>
                  <a:pt x="19393" y="4215"/>
                </a:cubicBezTo>
                <a:cubicBezTo>
                  <a:pt x="19262" y="4088"/>
                  <a:pt x="18908" y="3671"/>
                  <a:pt x="18605" y="3286"/>
                </a:cubicBezTo>
                <a:lnTo>
                  <a:pt x="18055" y="2584"/>
                </a:lnTo>
                <a:lnTo>
                  <a:pt x="18240" y="2380"/>
                </a:lnTo>
                <a:cubicBezTo>
                  <a:pt x="18525" y="2064"/>
                  <a:pt x="18977" y="1576"/>
                  <a:pt x="19021" y="1539"/>
                </a:cubicBezTo>
                <a:cubicBezTo>
                  <a:pt x="19121" y="1453"/>
                  <a:pt x="19763" y="376"/>
                  <a:pt x="19763" y="295"/>
                </a:cubicBezTo>
                <a:cubicBezTo>
                  <a:pt x="19763" y="244"/>
                  <a:pt x="19707" y="154"/>
                  <a:pt x="19635" y="95"/>
                </a:cubicBezTo>
                <a:cubicBezTo>
                  <a:pt x="19511" y="-8"/>
                  <a:pt x="19471" y="0"/>
                  <a:pt x="18881" y="231"/>
                </a:cubicBezTo>
                <a:cubicBezTo>
                  <a:pt x="18539" y="366"/>
                  <a:pt x="18138" y="550"/>
                  <a:pt x="17993" y="638"/>
                </a:cubicBezTo>
                <a:cubicBezTo>
                  <a:pt x="17387" y="1004"/>
                  <a:pt x="16664" y="1292"/>
                  <a:pt x="16553" y="1214"/>
                </a:cubicBezTo>
                <a:cubicBezTo>
                  <a:pt x="16517" y="1188"/>
                  <a:pt x="16274" y="904"/>
                  <a:pt x="16014" y="583"/>
                </a:cubicBezTo>
                <a:cubicBezTo>
                  <a:pt x="15568" y="33"/>
                  <a:pt x="15530" y="0"/>
                  <a:pt x="15317" y="0"/>
                </a:cubicBezTo>
                <a:close/>
                <a:moveTo>
                  <a:pt x="9133" y="390"/>
                </a:moveTo>
                <a:cubicBezTo>
                  <a:pt x="8948" y="403"/>
                  <a:pt x="8775" y="580"/>
                  <a:pt x="8479" y="933"/>
                </a:cubicBezTo>
                <a:cubicBezTo>
                  <a:pt x="8233" y="1226"/>
                  <a:pt x="7969" y="1487"/>
                  <a:pt x="7892" y="1512"/>
                </a:cubicBezTo>
                <a:cubicBezTo>
                  <a:pt x="7722" y="1566"/>
                  <a:pt x="7157" y="1455"/>
                  <a:pt x="6725" y="1282"/>
                </a:cubicBezTo>
                <a:cubicBezTo>
                  <a:pt x="6523" y="1202"/>
                  <a:pt x="6155" y="1139"/>
                  <a:pt x="5698" y="1109"/>
                </a:cubicBezTo>
                <a:cubicBezTo>
                  <a:pt x="5307" y="1084"/>
                  <a:pt x="4891" y="1047"/>
                  <a:pt x="4773" y="1027"/>
                </a:cubicBezTo>
                <a:cubicBezTo>
                  <a:pt x="4604" y="998"/>
                  <a:pt x="4531" y="1019"/>
                  <a:pt x="4427" y="1129"/>
                </a:cubicBezTo>
                <a:lnTo>
                  <a:pt x="4296" y="1268"/>
                </a:lnTo>
                <a:lnTo>
                  <a:pt x="4515" y="1519"/>
                </a:lnTo>
                <a:cubicBezTo>
                  <a:pt x="4779" y="1822"/>
                  <a:pt x="5198" y="2220"/>
                  <a:pt x="5379" y="2340"/>
                </a:cubicBezTo>
                <a:cubicBezTo>
                  <a:pt x="5452" y="2388"/>
                  <a:pt x="5611" y="2523"/>
                  <a:pt x="5733" y="2641"/>
                </a:cubicBezTo>
                <a:lnTo>
                  <a:pt x="5955" y="2855"/>
                </a:lnTo>
                <a:lnTo>
                  <a:pt x="5795" y="3137"/>
                </a:lnTo>
                <a:cubicBezTo>
                  <a:pt x="5686" y="3324"/>
                  <a:pt x="5621" y="3524"/>
                  <a:pt x="5604" y="3733"/>
                </a:cubicBezTo>
                <a:cubicBezTo>
                  <a:pt x="5579" y="4040"/>
                  <a:pt x="5555" y="4078"/>
                  <a:pt x="4510" y="5385"/>
                </a:cubicBezTo>
                <a:cubicBezTo>
                  <a:pt x="3922" y="6121"/>
                  <a:pt x="3397" y="6804"/>
                  <a:pt x="3344" y="6907"/>
                </a:cubicBezTo>
                <a:cubicBezTo>
                  <a:pt x="3221" y="7145"/>
                  <a:pt x="3187" y="7106"/>
                  <a:pt x="2893" y="6378"/>
                </a:cubicBezTo>
                <a:cubicBezTo>
                  <a:pt x="2832" y="6226"/>
                  <a:pt x="2729" y="6040"/>
                  <a:pt x="2665" y="5964"/>
                </a:cubicBezTo>
                <a:cubicBezTo>
                  <a:pt x="2487" y="5753"/>
                  <a:pt x="1916" y="5415"/>
                  <a:pt x="1735" y="5415"/>
                </a:cubicBezTo>
                <a:cubicBezTo>
                  <a:pt x="1538" y="5415"/>
                  <a:pt x="1535" y="5390"/>
                  <a:pt x="1710" y="5100"/>
                </a:cubicBezTo>
                <a:cubicBezTo>
                  <a:pt x="1874" y="4828"/>
                  <a:pt x="1926" y="4426"/>
                  <a:pt x="1836" y="4150"/>
                </a:cubicBezTo>
                <a:cubicBezTo>
                  <a:pt x="1800" y="4040"/>
                  <a:pt x="1638" y="3809"/>
                  <a:pt x="1474" y="3638"/>
                </a:cubicBezTo>
                <a:cubicBezTo>
                  <a:pt x="1274" y="3430"/>
                  <a:pt x="1128" y="3208"/>
                  <a:pt x="1032" y="2960"/>
                </a:cubicBezTo>
                <a:cubicBezTo>
                  <a:pt x="880" y="2569"/>
                  <a:pt x="692" y="2275"/>
                  <a:pt x="595" y="2275"/>
                </a:cubicBezTo>
                <a:cubicBezTo>
                  <a:pt x="563" y="2275"/>
                  <a:pt x="472" y="2181"/>
                  <a:pt x="394" y="2068"/>
                </a:cubicBezTo>
                <a:cubicBezTo>
                  <a:pt x="243" y="1851"/>
                  <a:pt x="112" y="1831"/>
                  <a:pt x="21" y="2014"/>
                </a:cubicBezTo>
                <a:cubicBezTo>
                  <a:pt x="-21" y="2098"/>
                  <a:pt x="-3" y="2170"/>
                  <a:pt x="96" y="2319"/>
                </a:cubicBezTo>
                <a:cubicBezTo>
                  <a:pt x="198" y="2472"/>
                  <a:pt x="222" y="2584"/>
                  <a:pt x="217" y="2845"/>
                </a:cubicBezTo>
                <a:cubicBezTo>
                  <a:pt x="213" y="3028"/>
                  <a:pt x="193" y="3230"/>
                  <a:pt x="171" y="3296"/>
                </a:cubicBezTo>
                <a:cubicBezTo>
                  <a:pt x="47" y="3670"/>
                  <a:pt x="887" y="4795"/>
                  <a:pt x="1182" y="4652"/>
                </a:cubicBezTo>
                <a:cubicBezTo>
                  <a:pt x="1274" y="4607"/>
                  <a:pt x="1237" y="4709"/>
                  <a:pt x="1080" y="4930"/>
                </a:cubicBezTo>
                <a:cubicBezTo>
                  <a:pt x="1000" y="5043"/>
                  <a:pt x="964" y="5222"/>
                  <a:pt x="933" y="5666"/>
                </a:cubicBezTo>
                <a:cubicBezTo>
                  <a:pt x="859" y="6729"/>
                  <a:pt x="841" y="6640"/>
                  <a:pt x="1335" y="7592"/>
                </a:cubicBezTo>
                <a:cubicBezTo>
                  <a:pt x="1583" y="8068"/>
                  <a:pt x="1827" y="8549"/>
                  <a:pt x="1879" y="8660"/>
                </a:cubicBezTo>
                <a:cubicBezTo>
                  <a:pt x="2443" y="9840"/>
                  <a:pt x="2579" y="10186"/>
                  <a:pt x="2518" y="10308"/>
                </a:cubicBezTo>
                <a:cubicBezTo>
                  <a:pt x="2449" y="10444"/>
                  <a:pt x="2464" y="11179"/>
                  <a:pt x="2539" y="11366"/>
                </a:cubicBezTo>
                <a:cubicBezTo>
                  <a:pt x="2576" y="11458"/>
                  <a:pt x="2692" y="11594"/>
                  <a:pt x="2797" y="11668"/>
                </a:cubicBezTo>
                <a:lnTo>
                  <a:pt x="2987" y="11803"/>
                </a:lnTo>
                <a:lnTo>
                  <a:pt x="2888" y="12034"/>
                </a:lnTo>
                <a:cubicBezTo>
                  <a:pt x="2783" y="12280"/>
                  <a:pt x="2764" y="12486"/>
                  <a:pt x="2831" y="12620"/>
                </a:cubicBezTo>
                <a:cubicBezTo>
                  <a:pt x="2938" y="12832"/>
                  <a:pt x="3631" y="13008"/>
                  <a:pt x="3711" y="12844"/>
                </a:cubicBezTo>
                <a:cubicBezTo>
                  <a:pt x="3728" y="12810"/>
                  <a:pt x="3811" y="12872"/>
                  <a:pt x="3896" y="12980"/>
                </a:cubicBezTo>
                <a:cubicBezTo>
                  <a:pt x="4217" y="13385"/>
                  <a:pt x="4492" y="13100"/>
                  <a:pt x="4561" y="12292"/>
                </a:cubicBezTo>
                <a:cubicBezTo>
                  <a:pt x="4581" y="12061"/>
                  <a:pt x="4634" y="11841"/>
                  <a:pt x="4700" y="11735"/>
                </a:cubicBezTo>
                <a:cubicBezTo>
                  <a:pt x="4796" y="11580"/>
                  <a:pt x="4819" y="11574"/>
                  <a:pt x="4896" y="11661"/>
                </a:cubicBezTo>
                <a:cubicBezTo>
                  <a:pt x="4944" y="11715"/>
                  <a:pt x="5072" y="11775"/>
                  <a:pt x="5181" y="11796"/>
                </a:cubicBezTo>
                <a:cubicBezTo>
                  <a:pt x="5289" y="11818"/>
                  <a:pt x="5463" y="11854"/>
                  <a:pt x="5567" y="11874"/>
                </a:cubicBezTo>
                <a:lnTo>
                  <a:pt x="5757" y="11912"/>
                </a:lnTo>
                <a:lnTo>
                  <a:pt x="5556" y="12105"/>
                </a:lnTo>
                <a:cubicBezTo>
                  <a:pt x="5445" y="12211"/>
                  <a:pt x="5235" y="12415"/>
                  <a:pt x="5089" y="12559"/>
                </a:cubicBezTo>
                <a:cubicBezTo>
                  <a:pt x="4944" y="12703"/>
                  <a:pt x="4746" y="12875"/>
                  <a:pt x="4650" y="12936"/>
                </a:cubicBezTo>
                <a:cubicBezTo>
                  <a:pt x="4554" y="12998"/>
                  <a:pt x="4460" y="13090"/>
                  <a:pt x="4443" y="13146"/>
                </a:cubicBezTo>
                <a:cubicBezTo>
                  <a:pt x="4388" y="13329"/>
                  <a:pt x="4518" y="13558"/>
                  <a:pt x="4727" y="13644"/>
                </a:cubicBezTo>
                <a:cubicBezTo>
                  <a:pt x="4838" y="13690"/>
                  <a:pt x="4990" y="13777"/>
                  <a:pt x="5063" y="13841"/>
                </a:cubicBezTo>
                <a:cubicBezTo>
                  <a:pt x="5135" y="13904"/>
                  <a:pt x="5348" y="14027"/>
                  <a:pt x="5537" y="14112"/>
                </a:cubicBezTo>
                <a:cubicBezTo>
                  <a:pt x="5726" y="14197"/>
                  <a:pt x="5892" y="14277"/>
                  <a:pt x="5905" y="14289"/>
                </a:cubicBezTo>
                <a:cubicBezTo>
                  <a:pt x="5917" y="14301"/>
                  <a:pt x="5879" y="14380"/>
                  <a:pt x="5819" y="14462"/>
                </a:cubicBezTo>
                <a:cubicBezTo>
                  <a:pt x="5759" y="14545"/>
                  <a:pt x="5611" y="14848"/>
                  <a:pt x="5492" y="15136"/>
                </a:cubicBezTo>
                <a:cubicBezTo>
                  <a:pt x="5287" y="15628"/>
                  <a:pt x="5274" y="15692"/>
                  <a:pt x="5274" y="16215"/>
                </a:cubicBezTo>
                <a:cubicBezTo>
                  <a:pt x="5274" y="16727"/>
                  <a:pt x="5289" y="16808"/>
                  <a:pt x="5465" y="17228"/>
                </a:cubicBezTo>
                <a:cubicBezTo>
                  <a:pt x="5691" y="17767"/>
                  <a:pt x="5923" y="18216"/>
                  <a:pt x="6114" y="18480"/>
                </a:cubicBezTo>
                <a:lnTo>
                  <a:pt x="6253" y="18670"/>
                </a:lnTo>
                <a:lnTo>
                  <a:pt x="6017" y="18934"/>
                </a:lnTo>
                <a:cubicBezTo>
                  <a:pt x="5542" y="19470"/>
                  <a:pt x="4784" y="19792"/>
                  <a:pt x="4003" y="19792"/>
                </a:cubicBezTo>
                <a:cubicBezTo>
                  <a:pt x="3771" y="19792"/>
                  <a:pt x="3642" y="19826"/>
                  <a:pt x="3577" y="19900"/>
                </a:cubicBezTo>
                <a:cubicBezTo>
                  <a:pt x="3261" y="20261"/>
                  <a:pt x="4194" y="20755"/>
                  <a:pt x="5135" y="20724"/>
                </a:cubicBezTo>
                <a:cubicBezTo>
                  <a:pt x="5533" y="20711"/>
                  <a:pt x="5557" y="20717"/>
                  <a:pt x="5623" y="20877"/>
                </a:cubicBezTo>
                <a:cubicBezTo>
                  <a:pt x="5696" y="21052"/>
                  <a:pt x="5809" y="21124"/>
                  <a:pt x="6253" y="21284"/>
                </a:cubicBezTo>
                <a:cubicBezTo>
                  <a:pt x="6707" y="21446"/>
                  <a:pt x="8268" y="21367"/>
                  <a:pt x="8736" y="21158"/>
                </a:cubicBezTo>
                <a:cubicBezTo>
                  <a:pt x="8794" y="21132"/>
                  <a:pt x="8984" y="20944"/>
                  <a:pt x="9155" y="20738"/>
                </a:cubicBezTo>
                <a:cubicBezTo>
                  <a:pt x="9367" y="20481"/>
                  <a:pt x="9472" y="20390"/>
                  <a:pt x="9490" y="20453"/>
                </a:cubicBezTo>
                <a:cubicBezTo>
                  <a:pt x="9505" y="20503"/>
                  <a:pt x="9566" y="20607"/>
                  <a:pt x="9624" y="20680"/>
                </a:cubicBezTo>
                <a:cubicBezTo>
                  <a:pt x="9711" y="20790"/>
                  <a:pt x="9771" y="20806"/>
                  <a:pt x="9970" y="20772"/>
                </a:cubicBezTo>
                <a:cubicBezTo>
                  <a:pt x="10245" y="20724"/>
                  <a:pt x="10455" y="20573"/>
                  <a:pt x="10455" y="20426"/>
                </a:cubicBezTo>
                <a:cubicBezTo>
                  <a:pt x="10455" y="20371"/>
                  <a:pt x="10397" y="20206"/>
                  <a:pt x="10324" y="20060"/>
                </a:cubicBezTo>
                <a:cubicBezTo>
                  <a:pt x="10251" y="19915"/>
                  <a:pt x="10193" y="19764"/>
                  <a:pt x="10193" y="19727"/>
                </a:cubicBezTo>
                <a:cubicBezTo>
                  <a:pt x="10193" y="19690"/>
                  <a:pt x="10120" y="19513"/>
                  <a:pt x="10032" y="19331"/>
                </a:cubicBezTo>
                <a:cubicBezTo>
                  <a:pt x="9943" y="19150"/>
                  <a:pt x="9763" y="18584"/>
                  <a:pt x="9632" y="18076"/>
                </a:cubicBezTo>
                <a:cubicBezTo>
                  <a:pt x="9374" y="17073"/>
                  <a:pt x="9360" y="16764"/>
                  <a:pt x="9554" y="16350"/>
                </a:cubicBezTo>
                <a:cubicBezTo>
                  <a:pt x="9606" y="16240"/>
                  <a:pt x="9688" y="16009"/>
                  <a:pt x="9739" y="15838"/>
                </a:cubicBezTo>
                <a:lnTo>
                  <a:pt x="9833" y="15526"/>
                </a:lnTo>
                <a:lnTo>
                  <a:pt x="10142" y="15564"/>
                </a:lnTo>
                <a:cubicBezTo>
                  <a:pt x="10502" y="15606"/>
                  <a:pt x="10753" y="15501"/>
                  <a:pt x="10807" y="15289"/>
                </a:cubicBezTo>
                <a:cubicBezTo>
                  <a:pt x="10863" y="15067"/>
                  <a:pt x="10844" y="13012"/>
                  <a:pt x="10780" y="12339"/>
                </a:cubicBezTo>
                <a:cubicBezTo>
                  <a:pt x="10748" y="12008"/>
                  <a:pt x="10698" y="11389"/>
                  <a:pt x="10670" y="10966"/>
                </a:cubicBezTo>
                <a:cubicBezTo>
                  <a:pt x="10529" y="8837"/>
                  <a:pt x="10406" y="7769"/>
                  <a:pt x="10227" y="7087"/>
                </a:cubicBezTo>
                <a:cubicBezTo>
                  <a:pt x="10154" y="6811"/>
                  <a:pt x="10078" y="6484"/>
                  <a:pt x="10058" y="6358"/>
                </a:cubicBezTo>
                <a:cubicBezTo>
                  <a:pt x="10037" y="6233"/>
                  <a:pt x="9964" y="5994"/>
                  <a:pt x="9895" y="5829"/>
                </a:cubicBezTo>
                <a:cubicBezTo>
                  <a:pt x="9755" y="5497"/>
                  <a:pt x="9727" y="5290"/>
                  <a:pt x="9836" y="5402"/>
                </a:cubicBezTo>
                <a:cubicBezTo>
                  <a:pt x="9872" y="5439"/>
                  <a:pt x="10068" y="5532"/>
                  <a:pt x="10270" y="5608"/>
                </a:cubicBezTo>
                <a:cubicBezTo>
                  <a:pt x="10602" y="5733"/>
                  <a:pt x="10649" y="5736"/>
                  <a:pt x="10758" y="5646"/>
                </a:cubicBezTo>
                <a:cubicBezTo>
                  <a:pt x="10824" y="5591"/>
                  <a:pt x="10879" y="5492"/>
                  <a:pt x="10879" y="5422"/>
                </a:cubicBezTo>
                <a:cubicBezTo>
                  <a:pt x="10879" y="5282"/>
                  <a:pt x="10372" y="4386"/>
                  <a:pt x="10053" y="3964"/>
                </a:cubicBezTo>
                <a:cubicBezTo>
                  <a:pt x="9639" y="3417"/>
                  <a:pt x="9399" y="3014"/>
                  <a:pt x="9399" y="2869"/>
                </a:cubicBezTo>
                <a:cubicBezTo>
                  <a:pt x="9399" y="2788"/>
                  <a:pt x="9458" y="2623"/>
                  <a:pt x="9530" y="2502"/>
                </a:cubicBezTo>
                <a:cubicBezTo>
                  <a:pt x="9603" y="2381"/>
                  <a:pt x="9664" y="2252"/>
                  <a:pt x="9664" y="2214"/>
                </a:cubicBezTo>
                <a:cubicBezTo>
                  <a:pt x="9664" y="2175"/>
                  <a:pt x="9748" y="1943"/>
                  <a:pt x="9852" y="1699"/>
                </a:cubicBezTo>
                <a:cubicBezTo>
                  <a:pt x="10060" y="1212"/>
                  <a:pt x="10062" y="1017"/>
                  <a:pt x="9860" y="838"/>
                </a:cubicBezTo>
                <a:cubicBezTo>
                  <a:pt x="9514" y="531"/>
                  <a:pt x="9318" y="377"/>
                  <a:pt x="9133" y="390"/>
                </a:cubicBezTo>
                <a:close/>
                <a:moveTo>
                  <a:pt x="6100" y="4513"/>
                </a:moveTo>
                <a:cubicBezTo>
                  <a:pt x="6117" y="4520"/>
                  <a:pt x="6119" y="4548"/>
                  <a:pt x="6119" y="4605"/>
                </a:cubicBezTo>
                <a:cubicBezTo>
                  <a:pt x="6119" y="4677"/>
                  <a:pt x="6105" y="4783"/>
                  <a:pt x="6087" y="4842"/>
                </a:cubicBezTo>
                <a:cubicBezTo>
                  <a:pt x="6055" y="4947"/>
                  <a:pt x="5748" y="5001"/>
                  <a:pt x="5752" y="4900"/>
                </a:cubicBezTo>
                <a:cubicBezTo>
                  <a:pt x="5755" y="4811"/>
                  <a:pt x="5879" y="4639"/>
                  <a:pt x="6001" y="4557"/>
                </a:cubicBezTo>
                <a:cubicBezTo>
                  <a:pt x="6053" y="4522"/>
                  <a:pt x="6084" y="4506"/>
                  <a:pt x="6100" y="4513"/>
                </a:cubicBezTo>
                <a:close/>
                <a:moveTo>
                  <a:pt x="16631" y="5574"/>
                </a:moveTo>
                <a:cubicBezTo>
                  <a:pt x="16643" y="5566"/>
                  <a:pt x="16656" y="5570"/>
                  <a:pt x="16674" y="5578"/>
                </a:cubicBezTo>
                <a:cubicBezTo>
                  <a:pt x="16721" y="5601"/>
                  <a:pt x="16817" y="5637"/>
                  <a:pt x="16886" y="5659"/>
                </a:cubicBezTo>
                <a:cubicBezTo>
                  <a:pt x="16994" y="5693"/>
                  <a:pt x="17005" y="5716"/>
                  <a:pt x="16956" y="5832"/>
                </a:cubicBezTo>
                <a:cubicBezTo>
                  <a:pt x="16875" y="6023"/>
                  <a:pt x="16993" y="6285"/>
                  <a:pt x="17186" y="6334"/>
                </a:cubicBezTo>
                <a:cubicBezTo>
                  <a:pt x="17292" y="6361"/>
                  <a:pt x="17323" y="6392"/>
                  <a:pt x="17283" y="6442"/>
                </a:cubicBezTo>
                <a:cubicBezTo>
                  <a:pt x="17170" y="6585"/>
                  <a:pt x="17221" y="6987"/>
                  <a:pt x="17390" y="7277"/>
                </a:cubicBezTo>
                <a:cubicBezTo>
                  <a:pt x="17480" y="7432"/>
                  <a:pt x="17572" y="7555"/>
                  <a:pt x="17597" y="7555"/>
                </a:cubicBezTo>
                <a:cubicBezTo>
                  <a:pt x="17621" y="7555"/>
                  <a:pt x="17658" y="7618"/>
                  <a:pt x="17677" y="7694"/>
                </a:cubicBezTo>
                <a:cubicBezTo>
                  <a:pt x="17696" y="7770"/>
                  <a:pt x="17781" y="7885"/>
                  <a:pt x="17867" y="7951"/>
                </a:cubicBezTo>
                <a:cubicBezTo>
                  <a:pt x="18002" y="8055"/>
                  <a:pt x="18011" y="8084"/>
                  <a:pt x="17940" y="8158"/>
                </a:cubicBezTo>
                <a:cubicBezTo>
                  <a:pt x="17896" y="8204"/>
                  <a:pt x="17859" y="8308"/>
                  <a:pt x="17859" y="8389"/>
                </a:cubicBezTo>
                <a:cubicBezTo>
                  <a:pt x="17859" y="8496"/>
                  <a:pt x="17759" y="8622"/>
                  <a:pt x="17497" y="8850"/>
                </a:cubicBezTo>
                <a:cubicBezTo>
                  <a:pt x="17298" y="9022"/>
                  <a:pt x="17112" y="9162"/>
                  <a:pt x="17082" y="9162"/>
                </a:cubicBezTo>
                <a:cubicBezTo>
                  <a:pt x="17052" y="9162"/>
                  <a:pt x="17010" y="9048"/>
                  <a:pt x="16991" y="8911"/>
                </a:cubicBezTo>
                <a:cubicBezTo>
                  <a:pt x="16951" y="8629"/>
                  <a:pt x="16812" y="7993"/>
                  <a:pt x="16746" y="7789"/>
                </a:cubicBezTo>
                <a:cubicBezTo>
                  <a:pt x="16679" y="7582"/>
                  <a:pt x="16591" y="6588"/>
                  <a:pt x="16591" y="6036"/>
                </a:cubicBezTo>
                <a:cubicBezTo>
                  <a:pt x="16591" y="5715"/>
                  <a:pt x="16598" y="5597"/>
                  <a:pt x="16631" y="5574"/>
                </a:cubicBezTo>
                <a:close/>
                <a:moveTo>
                  <a:pt x="19892" y="5795"/>
                </a:moveTo>
                <a:cubicBezTo>
                  <a:pt x="19910" y="5791"/>
                  <a:pt x="19932" y="5800"/>
                  <a:pt x="19956" y="5825"/>
                </a:cubicBezTo>
                <a:cubicBezTo>
                  <a:pt x="19996" y="5867"/>
                  <a:pt x="20029" y="5941"/>
                  <a:pt x="20029" y="5992"/>
                </a:cubicBezTo>
                <a:cubicBezTo>
                  <a:pt x="20029" y="6104"/>
                  <a:pt x="19965" y="6110"/>
                  <a:pt x="19884" y="6008"/>
                </a:cubicBezTo>
                <a:cubicBezTo>
                  <a:pt x="19818" y="5924"/>
                  <a:pt x="19838" y="5808"/>
                  <a:pt x="19892" y="5795"/>
                </a:cubicBezTo>
                <a:close/>
                <a:moveTo>
                  <a:pt x="7133" y="5883"/>
                </a:moveTo>
                <a:cubicBezTo>
                  <a:pt x="7154" y="5883"/>
                  <a:pt x="7186" y="5948"/>
                  <a:pt x="7205" y="6025"/>
                </a:cubicBezTo>
                <a:cubicBezTo>
                  <a:pt x="7229" y="6121"/>
                  <a:pt x="7210" y="6193"/>
                  <a:pt x="7143" y="6253"/>
                </a:cubicBezTo>
                <a:cubicBezTo>
                  <a:pt x="7053" y="6334"/>
                  <a:pt x="6974" y="6501"/>
                  <a:pt x="6816" y="6954"/>
                </a:cubicBezTo>
                <a:cubicBezTo>
                  <a:pt x="6754" y="7134"/>
                  <a:pt x="6604" y="7804"/>
                  <a:pt x="6559" y="8107"/>
                </a:cubicBezTo>
                <a:lnTo>
                  <a:pt x="6529" y="8294"/>
                </a:lnTo>
                <a:lnTo>
                  <a:pt x="6358" y="8158"/>
                </a:lnTo>
                <a:cubicBezTo>
                  <a:pt x="6093" y="7951"/>
                  <a:pt x="5904" y="7986"/>
                  <a:pt x="5526" y="8314"/>
                </a:cubicBezTo>
                <a:cubicBezTo>
                  <a:pt x="5341" y="8473"/>
                  <a:pt x="5132" y="8622"/>
                  <a:pt x="5057" y="8646"/>
                </a:cubicBezTo>
                <a:cubicBezTo>
                  <a:pt x="4982" y="8670"/>
                  <a:pt x="4899" y="8751"/>
                  <a:pt x="4872" y="8826"/>
                </a:cubicBezTo>
                <a:cubicBezTo>
                  <a:pt x="4827" y="8955"/>
                  <a:pt x="4822" y="8954"/>
                  <a:pt x="4757" y="8769"/>
                </a:cubicBezTo>
                <a:cubicBezTo>
                  <a:pt x="4680" y="8548"/>
                  <a:pt x="4374" y="8358"/>
                  <a:pt x="4092" y="8358"/>
                </a:cubicBezTo>
                <a:cubicBezTo>
                  <a:pt x="3912" y="8358"/>
                  <a:pt x="3796" y="8242"/>
                  <a:pt x="3617" y="7877"/>
                </a:cubicBezTo>
                <a:cubicBezTo>
                  <a:pt x="3488" y="7614"/>
                  <a:pt x="3504" y="7579"/>
                  <a:pt x="3765" y="7534"/>
                </a:cubicBezTo>
                <a:cubicBezTo>
                  <a:pt x="3894" y="7512"/>
                  <a:pt x="4184" y="7419"/>
                  <a:pt x="4411" y="7327"/>
                </a:cubicBezTo>
                <a:cubicBezTo>
                  <a:pt x="4638" y="7236"/>
                  <a:pt x="4932" y="7124"/>
                  <a:pt x="5063" y="7080"/>
                </a:cubicBezTo>
                <a:cubicBezTo>
                  <a:pt x="5194" y="7035"/>
                  <a:pt x="5406" y="6934"/>
                  <a:pt x="5537" y="6853"/>
                </a:cubicBezTo>
                <a:cubicBezTo>
                  <a:pt x="5668" y="6773"/>
                  <a:pt x="5896" y="6656"/>
                  <a:pt x="6041" y="6595"/>
                </a:cubicBezTo>
                <a:cubicBezTo>
                  <a:pt x="6187" y="6534"/>
                  <a:pt x="6482" y="6350"/>
                  <a:pt x="6698" y="6185"/>
                </a:cubicBezTo>
                <a:cubicBezTo>
                  <a:pt x="6915" y="6020"/>
                  <a:pt x="7112" y="5883"/>
                  <a:pt x="7133" y="5883"/>
                </a:cubicBezTo>
                <a:close/>
                <a:moveTo>
                  <a:pt x="4628" y="6256"/>
                </a:moveTo>
                <a:cubicBezTo>
                  <a:pt x="4670" y="6247"/>
                  <a:pt x="4712" y="6264"/>
                  <a:pt x="4773" y="6300"/>
                </a:cubicBezTo>
                <a:lnTo>
                  <a:pt x="4915" y="6381"/>
                </a:lnTo>
                <a:lnTo>
                  <a:pt x="4738" y="6463"/>
                </a:lnTo>
                <a:cubicBezTo>
                  <a:pt x="4561" y="6545"/>
                  <a:pt x="4322" y="6579"/>
                  <a:pt x="4322" y="6524"/>
                </a:cubicBezTo>
                <a:cubicBezTo>
                  <a:pt x="4322" y="6509"/>
                  <a:pt x="4390" y="6435"/>
                  <a:pt x="4475" y="6358"/>
                </a:cubicBezTo>
                <a:cubicBezTo>
                  <a:pt x="4542" y="6298"/>
                  <a:pt x="4586" y="6264"/>
                  <a:pt x="4628" y="6256"/>
                </a:cubicBezTo>
                <a:close/>
                <a:moveTo>
                  <a:pt x="19077" y="8514"/>
                </a:moveTo>
                <a:cubicBezTo>
                  <a:pt x="19077" y="8576"/>
                  <a:pt x="19123" y="8678"/>
                  <a:pt x="19181" y="8741"/>
                </a:cubicBezTo>
                <a:cubicBezTo>
                  <a:pt x="19307" y="8877"/>
                  <a:pt x="19315" y="9057"/>
                  <a:pt x="19208" y="9318"/>
                </a:cubicBezTo>
                <a:cubicBezTo>
                  <a:pt x="19164" y="9424"/>
                  <a:pt x="19130" y="9552"/>
                  <a:pt x="19130" y="9603"/>
                </a:cubicBezTo>
                <a:cubicBezTo>
                  <a:pt x="19130" y="9655"/>
                  <a:pt x="19076" y="9698"/>
                  <a:pt x="19010" y="9698"/>
                </a:cubicBezTo>
                <a:cubicBezTo>
                  <a:pt x="18945" y="9699"/>
                  <a:pt x="18802" y="9715"/>
                  <a:pt x="18693" y="9738"/>
                </a:cubicBezTo>
                <a:cubicBezTo>
                  <a:pt x="18503" y="9778"/>
                  <a:pt x="18421" y="9696"/>
                  <a:pt x="18549" y="9596"/>
                </a:cubicBezTo>
                <a:cubicBezTo>
                  <a:pt x="18578" y="9573"/>
                  <a:pt x="18601" y="9490"/>
                  <a:pt x="18602" y="9409"/>
                </a:cubicBezTo>
                <a:cubicBezTo>
                  <a:pt x="18602" y="9328"/>
                  <a:pt x="18707" y="9069"/>
                  <a:pt x="18838" y="8833"/>
                </a:cubicBezTo>
                <a:cubicBezTo>
                  <a:pt x="18968" y="8596"/>
                  <a:pt x="19077" y="8452"/>
                  <a:pt x="19077" y="8514"/>
                </a:cubicBezTo>
                <a:close/>
                <a:moveTo>
                  <a:pt x="5851" y="8850"/>
                </a:moveTo>
                <a:cubicBezTo>
                  <a:pt x="5916" y="8853"/>
                  <a:pt x="5969" y="8866"/>
                  <a:pt x="5998" y="8887"/>
                </a:cubicBezTo>
                <a:cubicBezTo>
                  <a:pt x="6078" y="8946"/>
                  <a:pt x="6063" y="8959"/>
                  <a:pt x="5907" y="8962"/>
                </a:cubicBezTo>
                <a:cubicBezTo>
                  <a:pt x="5806" y="8965"/>
                  <a:pt x="5664" y="9007"/>
                  <a:pt x="5591" y="9060"/>
                </a:cubicBezTo>
                <a:cubicBezTo>
                  <a:pt x="5366" y="9222"/>
                  <a:pt x="5214" y="9183"/>
                  <a:pt x="5315" y="8986"/>
                </a:cubicBezTo>
                <a:cubicBezTo>
                  <a:pt x="5357" y="8904"/>
                  <a:pt x="5656" y="8840"/>
                  <a:pt x="5851" y="8850"/>
                </a:cubicBezTo>
                <a:close/>
                <a:moveTo>
                  <a:pt x="7350" y="16377"/>
                </a:moveTo>
                <a:cubicBezTo>
                  <a:pt x="7364" y="16415"/>
                  <a:pt x="7378" y="16537"/>
                  <a:pt x="7398" y="16774"/>
                </a:cubicBezTo>
                <a:cubicBezTo>
                  <a:pt x="7453" y="17401"/>
                  <a:pt x="7597" y="17742"/>
                  <a:pt x="8157" y="18547"/>
                </a:cubicBezTo>
                <a:cubicBezTo>
                  <a:pt x="8397" y="18892"/>
                  <a:pt x="8577" y="19203"/>
                  <a:pt x="8559" y="19239"/>
                </a:cubicBezTo>
                <a:cubicBezTo>
                  <a:pt x="8540" y="19275"/>
                  <a:pt x="8422" y="19397"/>
                  <a:pt x="8294" y="19514"/>
                </a:cubicBezTo>
                <a:cubicBezTo>
                  <a:pt x="8033" y="19750"/>
                  <a:pt x="8007" y="19762"/>
                  <a:pt x="7929" y="19643"/>
                </a:cubicBezTo>
                <a:cubicBezTo>
                  <a:pt x="7816" y="19470"/>
                  <a:pt x="7341" y="18208"/>
                  <a:pt x="7280" y="17920"/>
                </a:cubicBezTo>
                <a:cubicBezTo>
                  <a:pt x="7199" y="17533"/>
                  <a:pt x="7204" y="16742"/>
                  <a:pt x="7288" y="16483"/>
                </a:cubicBezTo>
                <a:cubicBezTo>
                  <a:pt x="7320" y="16386"/>
                  <a:pt x="7336" y="16340"/>
                  <a:pt x="7350" y="16377"/>
                </a:cubicBezTo>
                <a:close/>
                <a:moveTo>
                  <a:pt x="17197" y="16649"/>
                </a:moveTo>
                <a:cubicBezTo>
                  <a:pt x="17218" y="16624"/>
                  <a:pt x="17224" y="16649"/>
                  <a:pt x="17224" y="16716"/>
                </a:cubicBezTo>
                <a:cubicBezTo>
                  <a:pt x="17222" y="17225"/>
                  <a:pt x="17046" y="17812"/>
                  <a:pt x="16465" y="19243"/>
                </a:cubicBezTo>
                <a:cubicBezTo>
                  <a:pt x="16357" y="19510"/>
                  <a:pt x="16264" y="19727"/>
                  <a:pt x="16256" y="19727"/>
                </a:cubicBezTo>
                <a:cubicBezTo>
                  <a:pt x="16226" y="19727"/>
                  <a:pt x="15697" y="19156"/>
                  <a:pt x="15695" y="19121"/>
                </a:cubicBezTo>
                <a:cubicBezTo>
                  <a:pt x="15693" y="19100"/>
                  <a:pt x="15829" y="18903"/>
                  <a:pt x="15996" y="18680"/>
                </a:cubicBezTo>
                <a:cubicBezTo>
                  <a:pt x="16573" y="17913"/>
                  <a:pt x="16836" y="17477"/>
                  <a:pt x="17084" y="16886"/>
                </a:cubicBezTo>
                <a:cubicBezTo>
                  <a:pt x="17140" y="16751"/>
                  <a:pt x="17177" y="16674"/>
                  <a:pt x="17197" y="16649"/>
                </a:cubicBezTo>
                <a:close/>
                <a:moveTo>
                  <a:pt x="17232" y="19951"/>
                </a:moveTo>
                <a:cubicBezTo>
                  <a:pt x="17266" y="19952"/>
                  <a:pt x="17295" y="19986"/>
                  <a:pt x="17350" y="20050"/>
                </a:cubicBezTo>
                <a:cubicBezTo>
                  <a:pt x="17413" y="20123"/>
                  <a:pt x="17546" y="20243"/>
                  <a:pt x="17648" y="20321"/>
                </a:cubicBezTo>
                <a:cubicBezTo>
                  <a:pt x="17750" y="20398"/>
                  <a:pt x="17811" y="20457"/>
                  <a:pt x="17782" y="20453"/>
                </a:cubicBezTo>
                <a:cubicBezTo>
                  <a:pt x="17609" y="20430"/>
                  <a:pt x="17275" y="20329"/>
                  <a:pt x="17122" y="20250"/>
                </a:cubicBezTo>
                <a:lnTo>
                  <a:pt x="16945" y="20158"/>
                </a:lnTo>
                <a:lnTo>
                  <a:pt x="17090" y="20036"/>
                </a:lnTo>
                <a:cubicBezTo>
                  <a:pt x="17161" y="19977"/>
                  <a:pt x="17199" y="19949"/>
                  <a:pt x="17232" y="19951"/>
                </a:cubicBezTo>
                <a:close/>
              </a:path>
            </a:pathLst>
          </a:cu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7F5F0"/>
        </a:solidFill>
      </p:bgPr>
    </p:bg>
    <p:spTree>
      <p:nvGrpSpPr>
        <p:cNvPr id="1" name=""/>
        <p:cNvGrpSpPr/>
        <p:nvPr/>
      </p:nvGrpSpPr>
      <p:grpSpPr>
        <a:xfrm>
          <a:off x="0" y="0"/>
          <a:ext cx="0" cy="0"/>
          <a:chOff x="0" y="0"/>
          <a:chExt cx="0" cy="0"/>
        </a:xfrm>
      </p:grpSpPr>
      <p:sp>
        <p:nvSpPr>
          <p:cNvPr id="29" name="HeaderBar"/>
          <p:cNvSpPr/>
          <p:nvPr/>
        </p:nvSpPr>
        <p:spPr>
          <a:xfrm>
            <a:off x="-2" y="-3"/>
            <a:ext cx="9144004" cy="749813"/>
          </a:xfrm>
          <a:prstGeom prst="rect">
            <a:avLst/>
          </a:prstGeom>
          <a:solidFill>
            <a:srgbClr val="1B2A4A"/>
          </a:solidFill>
          <a:ln w="3175">
            <a:solidFill>
              <a:srgbClr val="1B2A4A"/>
            </a:solidFill>
          </a:ln>
        </p:spPr>
        <p:txBody>
          <a:bodyPr lIns="45718" tIns="45718" rIns="45718" bIns="45718"/>
          <a:lstStyle/>
          <a:p>
            <a:pPr/>
          </a:p>
        </p:txBody>
      </p:sp>
      <p:sp>
        <p:nvSpPr>
          <p:cNvPr id="30" name="TitleText"/>
          <p:cNvSpPr txBox="1"/>
          <p:nvPr/>
        </p:nvSpPr>
        <p:spPr>
          <a:xfrm>
            <a:off x="411480" y="250531"/>
            <a:ext cx="8732520" cy="2487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FFFF"/>
                </a:solidFill>
              </a:defRPr>
            </a:lvl1pPr>
          </a:lstStyle>
          <a:p>
            <a:pPr/>
            <a:r>
              <a:t>What We’ll Cover Today</a:t>
            </a:r>
          </a:p>
        </p:txBody>
      </p:sp>
      <p:sp>
        <p:nvSpPr>
          <p:cNvPr id="31" name="CardBg_1"/>
          <p:cNvSpPr/>
          <p:nvPr/>
        </p:nvSpPr>
        <p:spPr>
          <a:xfrm>
            <a:off x="228600" y="806247"/>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32" name="CardAccent_1"/>
          <p:cNvSpPr/>
          <p:nvPr/>
        </p:nvSpPr>
        <p:spPr>
          <a:xfrm>
            <a:off x="228600" y="806247"/>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33" name="CardNum_1"/>
          <p:cNvSpPr txBox="1"/>
          <p:nvPr/>
        </p:nvSpPr>
        <p:spPr>
          <a:xfrm>
            <a:off x="228600" y="1028063"/>
            <a:ext cx="2085975" cy="3462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1</a:t>
            </a:r>
          </a:p>
        </p:txBody>
      </p:sp>
      <p:sp>
        <p:nvSpPr>
          <p:cNvPr id="34" name="CardLabel_1"/>
          <p:cNvSpPr txBox="1"/>
          <p:nvPr/>
        </p:nvSpPr>
        <p:spPr>
          <a:xfrm>
            <a:off x="228600" y="1552793"/>
            <a:ext cx="2085975" cy="5794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Threat</a:t>
            </a:r>
          </a:p>
          <a:p>
            <a:pPr algn="ctr" defTabSz="914375">
              <a:defRPr>
                <a:solidFill>
                  <a:srgbClr val="FFFFFF"/>
                </a:solidFill>
              </a:defRPr>
            </a:pPr>
            <a:r>
              <a:t>Modeling</a:t>
            </a:r>
          </a:p>
        </p:txBody>
      </p:sp>
      <p:sp>
        <p:nvSpPr>
          <p:cNvPr id="35" name="CardBg_2"/>
          <p:cNvSpPr/>
          <p:nvPr/>
        </p:nvSpPr>
        <p:spPr>
          <a:xfrm>
            <a:off x="2428875" y="806247"/>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36" name="CardAccent_2"/>
          <p:cNvSpPr/>
          <p:nvPr/>
        </p:nvSpPr>
        <p:spPr>
          <a:xfrm>
            <a:off x="2428875" y="806247"/>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37" name="CardNum_2"/>
          <p:cNvSpPr txBox="1"/>
          <p:nvPr/>
        </p:nvSpPr>
        <p:spPr>
          <a:xfrm>
            <a:off x="2428875" y="1028063"/>
            <a:ext cx="2085975" cy="3462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2</a:t>
            </a:r>
          </a:p>
        </p:txBody>
      </p:sp>
      <p:sp>
        <p:nvSpPr>
          <p:cNvPr id="38" name="CardLabel_2"/>
          <p:cNvSpPr txBox="1"/>
          <p:nvPr/>
        </p:nvSpPr>
        <p:spPr>
          <a:xfrm>
            <a:off x="2428875" y="1552793"/>
            <a:ext cx="2085975" cy="5794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Evaluating Software</a:t>
            </a:r>
          </a:p>
          <a:p>
            <a:pPr algn="ctr" defTabSz="914375">
              <a:defRPr>
                <a:solidFill>
                  <a:srgbClr val="FFFFFF"/>
                </a:solidFill>
              </a:defRPr>
            </a:pPr>
            <a:r>
              <a:t>&amp; Services</a:t>
            </a:r>
          </a:p>
        </p:txBody>
      </p:sp>
      <p:sp>
        <p:nvSpPr>
          <p:cNvPr id="39" name="CardBg_3"/>
          <p:cNvSpPr/>
          <p:nvPr/>
        </p:nvSpPr>
        <p:spPr>
          <a:xfrm>
            <a:off x="4629150" y="806247"/>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40" name="CardAccent_3"/>
          <p:cNvSpPr/>
          <p:nvPr/>
        </p:nvSpPr>
        <p:spPr>
          <a:xfrm>
            <a:off x="4629150" y="806247"/>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41" name="CardNum_3"/>
          <p:cNvSpPr txBox="1"/>
          <p:nvPr/>
        </p:nvSpPr>
        <p:spPr>
          <a:xfrm>
            <a:off x="4629150" y="1028063"/>
            <a:ext cx="2085975" cy="3462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3</a:t>
            </a:r>
          </a:p>
        </p:txBody>
      </p:sp>
      <p:sp>
        <p:nvSpPr>
          <p:cNvPr id="42" name="CardLabel_3"/>
          <p:cNvSpPr txBox="1"/>
          <p:nvPr/>
        </p:nvSpPr>
        <p:spPr>
          <a:xfrm>
            <a:off x="4629150" y="1552793"/>
            <a:ext cx="2085975" cy="5794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Passwords</a:t>
            </a:r>
          </a:p>
          <a:p>
            <a:pPr algn="ctr" defTabSz="914375">
              <a:defRPr>
                <a:solidFill>
                  <a:srgbClr val="FFFFFF"/>
                </a:solidFill>
              </a:defRPr>
            </a:pPr>
            <a:r>
              <a:t>&amp; Accounts</a:t>
            </a:r>
          </a:p>
        </p:txBody>
      </p:sp>
      <p:sp>
        <p:nvSpPr>
          <p:cNvPr id="43" name="CardBg_4"/>
          <p:cNvSpPr/>
          <p:nvPr/>
        </p:nvSpPr>
        <p:spPr>
          <a:xfrm>
            <a:off x="6829425" y="806247"/>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44" name="CardAccent_4"/>
          <p:cNvSpPr/>
          <p:nvPr/>
        </p:nvSpPr>
        <p:spPr>
          <a:xfrm>
            <a:off x="6829425" y="806247"/>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45" name="CardNum_4"/>
          <p:cNvSpPr txBox="1"/>
          <p:nvPr/>
        </p:nvSpPr>
        <p:spPr>
          <a:xfrm>
            <a:off x="6829425" y="1028063"/>
            <a:ext cx="2085975" cy="3462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4</a:t>
            </a:r>
          </a:p>
        </p:txBody>
      </p:sp>
      <p:sp>
        <p:nvSpPr>
          <p:cNvPr id="46" name="CardLabel_4"/>
          <p:cNvSpPr txBox="1"/>
          <p:nvPr/>
        </p:nvSpPr>
        <p:spPr>
          <a:xfrm>
            <a:off x="6829425" y="1698843"/>
            <a:ext cx="2085975" cy="2873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lvl1pPr algn="ctr" defTabSz="914375">
              <a:defRPr>
                <a:solidFill>
                  <a:srgbClr val="FFFFFF"/>
                </a:solidFill>
              </a:defRPr>
            </a:lvl1pPr>
          </a:lstStyle>
          <a:p>
            <a:pPr/>
            <a:r>
              <a:t>Two-Step Login</a:t>
            </a:r>
          </a:p>
        </p:txBody>
      </p:sp>
      <p:sp>
        <p:nvSpPr>
          <p:cNvPr id="47" name="CardBg_5"/>
          <p:cNvSpPr/>
          <p:nvPr/>
        </p:nvSpPr>
        <p:spPr>
          <a:xfrm>
            <a:off x="228600" y="2251998"/>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48" name="CardAccent_5"/>
          <p:cNvSpPr/>
          <p:nvPr/>
        </p:nvSpPr>
        <p:spPr>
          <a:xfrm>
            <a:off x="228600" y="2251998"/>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49" name="CardNum_5"/>
          <p:cNvSpPr txBox="1"/>
          <p:nvPr/>
        </p:nvSpPr>
        <p:spPr>
          <a:xfrm>
            <a:off x="228600" y="2473812"/>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5</a:t>
            </a:r>
          </a:p>
        </p:txBody>
      </p:sp>
      <p:sp>
        <p:nvSpPr>
          <p:cNvPr id="50" name="CardLabel_5"/>
          <p:cNvSpPr txBox="1"/>
          <p:nvPr/>
        </p:nvSpPr>
        <p:spPr>
          <a:xfrm>
            <a:off x="228600" y="2998541"/>
            <a:ext cx="2085975" cy="579467"/>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Private Messaging</a:t>
            </a:r>
          </a:p>
          <a:p>
            <a:pPr algn="ctr" defTabSz="914375">
              <a:defRPr>
                <a:solidFill>
                  <a:srgbClr val="FFFFFF"/>
                </a:solidFill>
              </a:defRPr>
            </a:pPr>
            <a:r>
              <a:t>&amp; Calls</a:t>
            </a:r>
          </a:p>
        </p:txBody>
      </p:sp>
      <p:sp>
        <p:nvSpPr>
          <p:cNvPr id="51" name="CardBg_6"/>
          <p:cNvSpPr/>
          <p:nvPr/>
        </p:nvSpPr>
        <p:spPr>
          <a:xfrm>
            <a:off x="2428875" y="2251998"/>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52" name="CardAccent_6"/>
          <p:cNvSpPr/>
          <p:nvPr/>
        </p:nvSpPr>
        <p:spPr>
          <a:xfrm>
            <a:off x="2428875" y="2251998"/>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53" name="CardNum_6"/>
          <p:cNvSpPr txBox="1"/>
          <p:nvPr/>
        </p:nvSpPr>
        <p:spPr>
          <a:xfrm>
            <a:off x="2428875" y="2473812"/>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6</a:t>
            </a:r>
          </a:p>
        </p:txBody>
      </p:sp>
      <p:sp>
        <p:nvSpPr>
          <p:cNvPr id="54" name="CardLabel_6"/>
          <p:cNvSpPr txBox="1"/>
          <p:nvPr/>
        </p:nvSpPr>
        <p:spPr>
          <a:xfrm>
            <a:off x="2428875" y="2998541"/>
            <a:ext cx="2085975" cy="579467"/>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Sharing Files</a:t>
            </a:r>
          </a:p>
          <a:p>
            <a:pPr algn="ctr" defTabSz="914375">
              <a:defRPr>
                <a:solidFill>
                  <a:srgbClr val="FFFFFF"/>
                </a:solidFill>
              </a:defRPr>
            </a:pPr>
            <a:r>
              <a:t>&amp; Documents</a:t>
            </a:r>
          </a:p>
        </p:txBody>
      </p:sp>
      <p:sp>
        <p:nvSpPr>
          <p:cNvPr id="55" name="CardBg_7"/>
          <p:cNvSpPr/>
          <p:nvPr/>
        </p:nvSpPr>
        <p:spPr>
          <a:xfrm>
            <a:off x="4629150" y="2251998"/>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56" name="CardAccent_7"/>
          <p:cNvSpPr/>
          <p:nvPr/>
        </p:nvSpPr>
        <p:spPr>
          <a:xfrm>
            <a:off x="4629150" y="2251998"/>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57" name="CardNum_7"/>
          <p:cNvSpPr txBox="1"/>
          <p:nvPr/>
        </p:nvSpPr>
        <p:spPr>
          <a:xfrm>
            <a:off x="4629150" y="2473812"/>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7</a:t>
            </a:r>
          </a:p>
        </p:txBody>
      </p:sp>
      <p:sp>
        <p:nvSpPr>
          <p:cNvPr id="58" name="CardLabel_7"/>
          <p:cNvSpPr txBox="1"/>
          <p:nvPr/>
        </p:nvSpPr>
        <p:spPr>
          <a:xfrm>
            <a:off x="4629150" y="2998541"/>
            <a:ext cx="2085975" cy="579467"/>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Browsers &amp;</a:t>
            </a:r>
          </a:p>
          <a:p>
            <a:pPr algn="ctr" defTabSz="914375">
              <a:defRPr>
                <a:solidFill>
                  <a:srgbClr val="FFFFFF"/>
                </a:solidFill>
              </a:defRPr>
            </a:pPr>
            <a:r>
              <a:t>Search Engines</a:t>
            </a:r>
          </a:p>
        </p:txBody>
      </p:sp>
      <p:sp>
        <p:nvSpPr>
          <p:cNvPr id="59" name="CardBg_8"/>
          <p:cNvSpPr/>
          <p:nvPr/>
        </p:nvSpPr>
        <p:spPr>
          <a:xfrm>
            <a:off x="6829425" y="2251998"/>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60" name="CardAccent_8"/>
          <p:cNvSpPr/>
          <p:nvPr/>
        </p:nvSpPr>
        <p:spPr>
          <a:xfrm>
            <a:off x="6829425" y="2251998"/>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61" name="CardNum_8"/>
          <p:cNvSpPr txBox="1"/>
          <p:nvPr/>
        </p:nvSpPr>
        <p:spPr>
          <a:xfrm>
            <a:off x="6829425" y="2473812"/>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8</a:t>
            </a:r>
          </a:p>
        </p:txBody>
      </p:sp>
      <p:sp>
        <p:nvSpPr>
          <p:cNvPr id="62" name="CardLabel_8"/>
          <p:cNvSpPr txBox="1"/>
          <p:nvPr/>
        </p:nvSpPr>
        <p:spPr>
          <a:xfrm>
            <a:off x="6829425" y="2998541"/>
            <a:ext cx="2085975" cy="579467"/>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VPNs &amp;</a:t>
            </a:r>
          </a:p>
          <a:p>
            <a:pPr algn="ctr" defTabSz="914375">
              <a:defRPr>
                <a:solidFill>
                  <a:srgbClr val="FFFFFF"/>
                </a:solidFill>
              </a:defRPr>
            </a:pPr>
            <a:r>
              <a:t>Blockers</a:t>
            </a:r>
          </a:p>
        </p:txBody>
      </p:sp>
      <p:sp>
        <p:nvSpPr>
          <p:cNvPr id="63" name="CardBg_9"/>
          <p:cNvSpPr/>
          <p:nvPr/>
        </p:nvSpPr>
        <p:spPr>
          <a:xfrm>
            <a:off x="228600" y="3697749"/>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64" name="CardAccent_9"/>
          <p:cNvSpPr/>
          <p:nvPr/>
        </p:nvSpPr>
        <p:spPr>
          <a:xfrm>
            <a:off x="228600" y="3697749"/>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65" name="CardNum_9"/>
          <p:cNvSpPr txBox="1"/>
          <p:nvPr/>
        </p:nvSpPr>
        <p:spPr>
          <a:xfrm>
            <a:off x="228600" y="3919563"/>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9</a:t>
            </a:r>
          </a:p>
        </p:txBody>
      </p:sp>
      <p:sp>
        <p:nvSpPr>
          <p:cNvPr id="66" name="CardLabel_9"/>
          <p:cNvSpPr txBox="1"/>
          <p:nvPr/>
        </p:nvSpPr>
        <p:spPr>
          <a:xfrm>
            <a:off x="228600" y="4444292"/>
            <a:ext cx="2085975" cy="5794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Data Brokers</a:t>
            </a:r>
          </a:p>
          <a:p>
            <a:pPr algn="ctr" defTabSz="914375">
              <a:defRPr>
                <a:solidFill>
                  <a:srgbClr val="FFFFFF"/>
                </a:solidFill>
              </a:defRPr>
            </a:pPr>
            <a:r>
              <a:t>&amp; Removal</a:t>
            </a:r>
          </a:p>
        </p:txBody>
      </p:sp>
      <p:sp>
        <p:nvSpPr>
          <p:cNvPr id="67" name="CardBg_10"/>
          <p:cNvSpPr/>
          <p:nvPr/>
        </p:nvSpPr>
        <p:spPr>
          <a:xfrm>
            <a:off x="2428875" y="3697749"/>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68" name="CardAccent_10"/>
          <p:cNvSpPr/>
          <p:nvPr/>
        </p:nvSpPr>
        <p:spPr>
          <a:xfrm>
            <a:off x="2428875" y="3697749"/>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69" name="CardNum_10"/>
          <p:cNvSpPr txBox="1"/>
          <p:nvPr/>
        </p:nvSpPr>
        <p:spPr>
          <a:xfrm>
            <a:off x="2428875" y="3919563"/>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10</a:t>
            </a:r>
          </a:p>
        </p:txBody>
      </p:sp>
      <p:sp>
        <p:nvSpPr>
          <p:cNvPr id="70" name="CardLabel_10"/>
          <p:cNvSpPr txBox="1"/>
          <p:nvPr/>
        </p:nvSpPr>
        <p:spPr>
          <a:xfrm>
            <a:off x="2428875" y="4590342"/>
            <a:ext cx="2085975" cy="2873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lvl1pPr algn="ctr" defTabSz="914375">
              <a:defRPr>
                <a:solidFill>
                  <a:srgbClr val="FFFFFF"/>
                </a:solidFill>
              </a:defRPr>
            </a:lvl1pPr>
          </a:lstStyle>
          <a:p>
            <a:pPr/>
            <a:r>
              <a:t>De-Googling</a:t>
            </a:r>
          </a:p>
        </p:txBody>
      </p:sp>
      <p:sp>
        <p:nvSpPr>
          <p:cNvPr id="71" name="CardBg_11"/>
          <p:cNvSpPr/>
          <p:nvPr/>
        </p:nvSpPr>
        <p:spPr>
          <a:xfrm>
            <a:off x="4629150" y="3697749"/>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72" name="CardAccent_11"/>
          <p:cNvSpPr/>
          <p:nvPr/>
        </p:nvSpPr>
        <p:spPr>
          <a:xfrm>
            <a:off x="4629150" y="3697749"/>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73" name="CardNum_11"/>
          <p:cNvSpPr txBox="1"/>
          <p:nvPr/>
        </p:nvSpPr>
        <p:spPr>
          <a:xfrm>
            <a:off x="4629150" y="3919563"/>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11</a:t>
            </a:r>
          </a:p>
        </p:txBody>
      </p:sp>
      <p:sp>
        <p:nvSpPr>
          <p:cNvPr id="74" name="CardLabel_11"/>
          <p:cNvSpPr txBox="1"/>
          <p:nvPr/>
        </p:nvSpPr>
        <p:spPr>
          <a:xfrm>
            <a:off x="4629150" y="4444292"/>
            <a:ext cx="2085975" cy="5794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lvl1pPr algn="ctr" defTabSz="914375">
              <a:defRPr>
                <a:solidFill>
                  <a:srgbClr val="FFFFFF"/>
                </a:solidFill>
              </a:defRPr>
            </a:lvl1pPr>
          </a:lstStyle>
          <a:p>
            <a:pPr/>
            <a:r>
              <a:t>Phones: Burners &amp; Alts</a:t>
            </a:r>
          </a:p>
        </p:txBody>
      </p:sp>
      <p:sp>
        <p:nvSpPr>
          <p:cNvPr id="75" name="CardBg_12"/>
          <p:cNvSpPr/>
          <p:nvPr/>
        </p:nvSpPr>
        <p:spPr>
          <a:xfrm>
            <a:off x="6829425" y="3697749"/>
            <a:ext cx="2085975" cy="1331453"/>
          </a:xfrm>
          <a:prstGeom prst="rect">
            <a:avLst/>
          </a:prstGeom>
          <a:solidFill>
            <a:srgbClr val="1B2A4A"/>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76" name="CardAccent_12"/>
          <p:cNvSpPr/>
          <p:nvPr/>
        </p:nvSpPr>
        <p:spPr>
          <a:xfrm>
            <a:off x="6829425" y="3697749"/>
            <a:ext cx="2085975" cy="48753"/>
          </a:xfrm>
          <a:prstGeom prst="rect">
            <a:avLst/>
          </a:prstGeom>
          <a:solidFill>
            <a:srgbClr val="2BAE8C"/>
          </a:solidFill>
          <a:ln w="12700">
            <a:miter lim="400000"/>
          </a:ln>
        </p:spPr>
        <p:txBody>
          <a:bodyPr lIns="45718" tIns="45718" rIns="45718" bIns="45718"/>
          <a:lstStyle/>
          <a:p>
            <a:pPr defTabSz="914375">
              <a:lnSpc>
                <a:spcPct val="90000"/>
              </a:lnSpc>
              <a:spcBef>
                <a:spcPts val="1600"/>
              </a:spcBef>
              <a:defRPr>
                <a:latin typeface="Helvetica Neue"/>
                <a:ea typeface="Helvetica Neue"/>
                <a:cs typeface="Helvetica Neue"/>
                <a:sym typeface="Helvetica Neue"/>
              </a:defRPr>
            </a:pPr>
          </a:p>
        </p:txBody>
      </p:sp>
      <p:sp>
        <p:nvSpPr>
          <p:cNvPr id="77" name="CardNum_12"/>
          <p:cNvSpPr txBox="1"/>
          <p:nvPr/>
        </p:nvSpPr>
        <p:spPr>
          <a:xfrm>
            <a:off x="6829425" y="3919563"/>
            <a:ext cx="2085975"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375">
              <a:defRPr b="1" sz="2600">
                <a:solidFill>
                  <a:srgbClr val="2BAE8C"/>
                </a:solidFill>
              </a:defRPr>
            </a:lvl1pPr>
          </a:lstStyle>
          <a:p>
            <a:pPr/>
            <a:r>
              <a:t>12</a:t>
            </a:r>
          </a:p>
        </p:txBody>
      </p:sp>
      <p:sp>
        <p:nvSpPr>
          <p:cNvPr id="78" name="CardLabel_12"/>
          <p:cNvSpPr txBox="1"/>
          <p:nvPr/>
        </p:nvSpPr>
        <p:spPr>
          <a:xfrm>
            <a:off x="6829425" y="4444292"/>
            <a:ext cx="2085975" cy="579466"/>
          </a:xfrm>
          <a:prstGeom prst="rect">
            <a:avLst/>
          </a:prstGeom>
          <a:ln w="12700">
            <a:miter lim="400000"/>
          </a:ln>
          <a:extLst>
            <a:ext uri="{C572A759-6A51-4108-AA02-DFA0A04FC94B}">
              <ma14:wrappingTextBoxFlag xmlns:ma14="http://schemas.microsoft.com/office/mac/drawingml/2011/main" val="1"/>
            </a:ext>
          </a:extLst>
        </p:spPr>
        <p:txBody>
          <a:bodyPr lIns="22859" tIns="22859" rIns="22859" bIns="22859" anchor="ctr">
            <a:spAutoFit/>
          </a:bodyPr>
          <a:lstStyle/>
          <a:p>
            <a:pPr algn="ctr" defTabSz="914375">
              <a:defRPr>
                <a:solidFill>
                  <a:srgbClr val="FFFFFF"/>
                </a:solidFill>
              </a:defRPr>
            </a:pPr>
            <a:r>
              <a:t>AI Tools</a:t>
            </a:r>
          </a:p>
          <a:p>
            <a:pPr algn="ctr" defTabSz="914375">
              <a:defRPr>
                <a:solidFill>
                  <a:srgbClr val="FFFFFF"/>
                </a:solidFill>
              </a:defRPr>
            </a:pPr>
            <a:r>
              <a:t>&amp; Privacy</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14"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15" name="Text 2"/>
          <p:cNvSpPr txBox="1"/>
          <p:nvPr/>
        </p:nvSpPr>
        <p:spPr>
          <a:xfrm>
            <a:off x="221313" y="77438"/>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Data Brokers &amp; Removal</a:t>
            </a:r>
          </a:p>
        </p:txBody>
      </p:sp>
      <p:sp>
        <p:nvSpPr>
          <p:cNvPr id="516" name="Data Brokers collect and buy information about you:…"/>
          <p:cNvSpPr txBox="1"/>
          <p:nvPr/>
        </p:nvSpPr>
        <p:spPr>
          <a:xfrm>
            <a:off x="221313" y="1382855"/>
            <a:ext cx="3959177" cy="20856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Data Brokers collect and buy information about you:</a:t>
            </a:r>
          </a:p>
          <a:p>
            <a:pPr marL="180472" indent="-180472">
              <a:buSzPct val="100000"/>
              <a:buChar char="•"/>
            </a:pPr>
            <a:r>
              <a:t>Information you type into a website</a:t>
            </a:r>
          </a:p>
          <a:p>
            <a:pPr marL="180472" indent="-180472">
              <a:buSzPct val="100000"/>
              <a:buChar char="•"/>
            </a:pPr>
            <a:r>
              <a:t>Metadata bought from your ISP, surveillance cameras, etc</a:t>
            </a:r>
          </a:p>
          <a:p>
            <a:pPr marL="180472" indent="-180472">
              <a:buSzPct val="100000"/>
              <a:buChar char="•"/>
            </a:pPr>
            <a:r>
              <a:t>Voter Rolls, Warranty cards, loyalty programs</a:t>
            </a:r>
          </a:p>
        </p:txBody>
      </p:sp>
      <p:sp>
        <p:nvSpPr>
          <p:cNvPr id="517" name="They sell it to:…"/>
          <p:cNvSpPr txBox="1"/>
          <p:nvPr/>
        </p:nvSpPr>
        <p:spPr>
          <a:xfrm>
            <a:off x="4322300" y="1382855"/>
            <a:ext cx="4638543" cy="2377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They sell it to:</a:t>
            </a:r>
          </a:p>
          <a:p>
            <a:pPr marL="180472" indent="-180472">
              <a:buSzPct val="100000"/>
              <a:buChar char="•"/>
            </a:pPr>
            <a:r>
              <a:t>Advertisers</a:t>
            </a:r>
          </a:p>
          <a:p>
            <a:pPr marL="180472" indent="-180472">
              <a:buSzPct val="100000"/>
              <a:buChar char="•"/>
            </a:pPr>
            <a:r>
              <a:t>Insurance Companies</a:t>
            </a:r>
          </a:p>
          <a:p>
            <a:pPr marL="180472" indent="-180472">
              <a:buSzPct val="100000"/>
              <a:buChar char="•"/>
            </a:pPr>
            <a:r>
              <a:t>Credit Score Companies</a:t>
            </a:r>
          </a:p>
          <a:p>
            <a:pPr marL="180472" indent="-180472">
              <a:buSzPct val="100000"/>
              <a:buChar char="•"/>
            </a:pPr>
            <a:r>
              <a:t>Retailers for "Personalized Pricing"</a:t>
            </a:r>
          </a:p>
          <a:p>
            <a:pPr marL="180472" indent="-180472">
              <a:buSzPct val="100000"/>
              <a:buChar char="•"/>
            </a:pPr>
            <a:r>
              <a:t>Political Campaigns or Parties</a:t>
            </a:r>
          </a:p>
          <a:p>
            <a:pPr marL="180472" indent="-180472">
              <a:buSzPct val="100000"/>
              <a:buChar char="•"/>
            </a:pPr>
            <a:r>
              <a:t>Government (ICE, FBI have both admitted they buy)</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19"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20" name="Text 2"/>
          <p:cNvSpPr txBox="1"/>
          <p:nvPr/>
        </p:nvSpPr>
        <p:spPr>
          <a:xfrm>
            <a:off x="212367" y="140006"/>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Data Brokers &amp; Removal</a:t>
            </a:r>
          </a:p>
        </p:txBody>
      </p:sp>
      <p:sp>
        <p:nvSpPr>
          <p:cNvPr id="521" name="You can:…"/>
          <p:cNvSpPr txBox="1"/>
          <p:nvPr/>
        </p:nvSpPr>
        <p:spPr>
          <a:xfrm>
            <a:off x="346451" y="1611549"/>
            <a:ext cx="8321041" cy="26698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You can:</a:t>
            </a:r>
          </a:p>
          <a:p>
            <a:pPr marL="180472" indent="-180472">
              <a:buSzPct val="100000"/>
              <a:buChar char="•"/>
            </a:pPr>
            <a:r>
              <a:t>Try to prevent information about you from going out in the first place</a:t>
            </a:r>
          </a:p>
          <a:p>
            <a:pPr lvl="1" marL="561471" indent="-180472">
              <a:buSzPct val="100000"/>
              <a:buChar char="•"/>
            </a:pPr>
            <a:r>
              <a:t>Use encryption whenever possible</a:t>
            </a:r>
          </a:p>
          <a:p>
            <a:pPr lvl="1" marL="561471" indent="-180472">
              <a:buSzPct val="100000"/>
              <a:buChar char="•"/>
            </a:pPr>
            <a:r>
              <a:t>Use VPNs, Tracker-Blockers &amp; Ad-Blockers</a:t>
            </a:r>
          </a:p>
          <a:p>
            <a:pPr lvl="1" marL="561471" indent="-180472">
              <a:buSzPct val="100000"/>
              <a:buChar char="•"/>
            </a:pPr>
            <a:r>
              <a:t>Be mindful of what you post on social media</a:t>
            </a:r>
          </a:p>
          <a:p>
            <a:pPr marL="180472" indent="-180472">
              <a:buSzPct val="100000"/>
              <a:buChar char="•"/>
            </a:pPr>
            <a:r>
              <a:t>Disable unused permissions on your phone, uninstall unused apps</a:t>
            </a:r>
          </a:p>
          <a:p>
            <a:pPr marL="180472" indent="-180472">
              <a:buSzPct val="100000"/>
              <a:buChar char="•"/>
            </a:pPr>
            <a:r>
              <a:t>Delete what you control</a:t>
            </a:r>
          </a:p>
          <a:p>
            <a:pPr marL="180472" indent="-180472">
              <a:buSzPct val="100000"/>
              <a:buChar char="•"/>
            </a:pPr>
            <a:r>
              <a:t>Request deletion from parties that offer it</a:t>
            </a:r>
          </a:p>
          <a:p>
            <a:pPr lvl="1" marL="561471" indent="-180472">
              <a:buSzPct val="100000"/>
              <a:buChar char="•"/>
            </a:pPr>
            <a:r>
              <a:t>Paid services like DeleteMe and Incogni can do a lot of this for you</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23"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524" name="Text 1"/>
          <p:cNvSpPr txBox="1"/>
          <p:nvPr/>
        </p:nvSpPr>
        <p:spPr>
          <a:xfrm>
            <a:off x="185552" y="132236"/>
            <a:ext cx="8138160"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lvl="1">
              <a:defRPr b="1" spc="400" sz="1300">
                <a:solidFill>
                  <a:srgbClr val="2BAE8C"/>
                </a:solidFill>
              </a:defRPr>
            </a:pPr>
            <a:r>
              <a:t>MODULE 10 OF 12</a:t>
            </a:r>
          </a:p>
        </p:txBody>
      </p:sp>
      <p:sp>
        <p:nvSpPr>
          <p:cNvPr id="525" name="Text 2"/>
          <p:cNvSpPr txBox="1"/>
          <p:nvPr/>
        </p:nvSpPr>
        <p:spPr>
          <a:xfrm>
            <a:off x="274936" y="577988"/>
            <a:ext cx="8321041" cy="5818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De-Googling</a:t>
            </a:r>
          </a:p>
        </p:txBody>
      </p:sp>
      <p:graphicFrame>
        <p:nvGraphicFramePr>
          <p:cNvPr id="526" name="Table 1"/>
          <p:cNvGraphicFramePr/>
          <p:nvPr/>
        </p:nvGraphicFramePr>
        <p:xfrm>
          <a:off x="2347193" y="1347369"/>
          <a:ext cx="5759162" cy="367279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79580"/>
                <a:gridCol w="2879580"/>
              </a:tblGrid>
              <a:tr h="524685">
                <a:tc>
                  <a:txBody>
                    <a:bodyPr/>
                    <a:lstStyle/>
                    <a:p>
                      <a:pPr algn="ctr">
                        <a:defRPr sz="1800"/>
                      </a:pPr>
                      <a:r>
                        <a:t>Instead of</a:t>
                      </a:r>
                    </a:p>
                  </a:txBody>
                  <a:tcPr marL="0" marR="0" marT="0" marB="0" anchor="t" anchorCtr="0" horzOverflow="overflow">
                    <a:solidFill>
                      <a:schemeClr val="accent2"/>
                    </a:solidFill>
                  </a:tcPr>
                </a:tc>
                <a:tc>
                  <a:txBody>
                    <a:bodyPr/>
                    <a:lstStyle/>
                    <a:p>
                      <a:pPr algn="ctr">
                        <a:defRPr sz="1800"/>
                      </a:pPr>
                      <a:r>
                        <a:t>Try</a:t>
                      </a:r>
                    </a:p>
                  </a:txBody>
                  <a:tcPr marL="0" marR="0" marT="0" marB="0" anchor="t" anchorCtr="0" horzOverflow="overflow">
                    <a:solidFill>
                      <a:schemeClr val="accent6"/>
                    </a:solidFill>
                  </a:tcPr>
                </a:tc>
              </a:tr>
              <a:tr h="524685">
                <a:tc>
                  <a:txBody>
                    <a:bodyPr/>
                    <a:lstStyle/>
                    <a:p>
                      <a:pPr algn="l">
                        <a:defRPr sz="1800"/>
                      </a:pPr>
                      <a:r>
                        <a:t>Google Search</a:t>
                      </a:r>
                    </a:p>
                  </a:txBody>
                  <a:tcPr marL="0" marR="0" marT="0" marB="0" anchor="t" anchorCtr="0" horzOverflow="overflow"/>
                </a:tc>
                <a:tc>
                  <a:txBody>
                    <a:bodyPr/>
                    <a:lstStyle/>
                    <a:p>
                      <a:pPr algn="l">
                        <a:defRPr sz="1800"/>
                      </a:pPr>
                      <a:r>
                        <a:t>Brave, DuckDuckGo, Kagi, etc</a:t>
                      </a:r>
                    </a:p>
                  </a:txBody>
                  <a:tcPr marL="0" marR="0" marT="0" marB="0" anchor="t" anchorCtr="0" horzOverflow="overflow"/>
                </a:tc>
              </a:tr>
              <a:tr h="524685">
                <a:tc>
                  <a:txBody>
                    <a:bodyPr/>
                    <a:lstStyle/>
                    <a:p>
                      <a:pPr algn="l">
                        <a:defRPr sz="1800"/>
                      </a:pPr>
                      <a:r>
                        <a:t>Gmail</a:t>
                      </a:r>
                    </a:p>
                  </a:txBody>
                  <a:tcPr marL="0" marR="0" marT="0" marB="0" anchor="t" anchorCtr="0" horzOverflow="overflow"/>
                </a:tc>
                <a:tc>
                  <a:txBody>
                    <a:bodyPr/>
                    <a:lstStyle/>
                    <a:p>
                      <a:pPr algn="l">
                        <a:defRPr sz="1800"/>
                      </a:pPr>
                      <a:r>
                        <a:t>Proton, Tuta, Mailfence</a:t>
                      </a:r>
                    </a:p>
                  </a:txBody>
                  <a:tcPr marL="0" marR="0" marT="0" marB="0" anchor="t" anchorCtr="0" horzOverflow="overflow"/>
                </a:tc>
              </a:tr>
              <a:tr h="524685">
                <a:tc>
                  <a:txBody>
                    <a:bodyPr/>
                    <a:lstStyle/>
                    <a:p>
                      <a:pPr algn="l">
                        <a:defRPr sz="1800"/>
                      </a:pPr>
                      <a:r>
                        <a:t>Chrome</a:t>
                      </a:r>
                    </a:p>
                  </a:txBody>
                  <a:tcPr marL="0" marR="0" marT="0" marB="0" anchor="t" anchorCtr="0" horzOverflow="overflow"/>
                </a:tc>
                <a:tc>
                  <a:txBody>
                    <a:bodyPr/>
                    <a:lstStyle/>
                    <a:p>
                      <a:pPr algn="l">
                        <a:defRPr sz="1800"/>
                      </a:pPr>
                      <a:r>
                        <a:t>Brave Browser, DuckDuckGo, Firefox</a:t>
                      </a:r>
                    </a:p>
                  </a:txBody>
                  <a:tcPr marL="0" marR="0" marT="0" marB="0" anchor="t" anchorCtr="0" horzOverflow="overflow"/>
                </a:tc>
              </a:tr>
              <a:tr h="524685">
                <a:tc>
                  <a:txBody>
                    <a:bodyPr/>
                    <a:lstStyle/>
                    <a:p>
                      <a:pPr algn="l">
                        <a:defRPr sz="1800"/>
                      </a:pPr>
                      <a:r>
                        <a:t>Google Maps</a:t>
                      </a:r>
                    </a:p>
                  </a:txBody>
                  <a:tcPr marL="0" marR="0" marT="0" marB="0" anchor="t" anchorCtr="0" horzOverflow="overflow"/>
                </a:tc>
                <a:tc>
                  <a:txBody>
                    <a:bodyPr/>
                    <a:lstStyle/>
                    <a:p>
                      <a:pPr algn="l">
                        <a:defRPr sz="1800"/>
                      </a:pPr>
                      <a:r>
                        <a:t>OSMAnd, Magic Earth</a:t>
                      </a:r>
                    </a:p>
                  </a:txBody>
                  <a:tcPr marL="0" marR="0" marT="0" marB="0" anchor="t" anchorCtr="0" horzOverflow="overflow"/>
                </a:tc>
              </a:tr>
              <a:tr h="524685">
                <a:tc>
                  <a:txBody>
                    <a:bodyPr/>
                    <a:lstStyle/>
                    <a:p>
                      <a:pPr algn="l">
                        <a:defRPr sz="1800"/>
                      </a:pPr>
                      <a:r>
                        <a:t>Google Docs &amp; Drive</a:t>
                      </a:r>
                    </a:p>
                  </a:txBody>
                  <a:tcPr marL="0" marR="0" marT="0" marB="0" anchor="t" anchorCtr="0" horzOverflow="overflow"/>
                </a:tc>
                <a:tc>
                  <a:txBody>
                    <a:bodyPr/>
                    <a:lstStyle/>
                    <a:p>
                      <a:pPr algn="l">
                        <a:defRPr sz="1800"/>
                      </a:pPr>
                      <a:r>
                        <a:t>Proton</a:t>
                      </a:r>
                    </a:p>
                  </a:txBody>
                  <a:tcPr marL="0" marR="0" marT="0" marB="0" anchor="t" anchorCtr="0" horzOverflow="overflow"/>
                </a:tc>
              </a:tr>
              <a:tr h="524685">
                <a:tc>
                  <a:txBody>
                    <a:bodyPr/>
                    <a:lstStyle/>
                    <a:p>
                      <a:pPr algn="l">
                        <a:defRPr sz="1800"/>
                      </a:pPr>
                      <a:r>
                        <a:t>Android Phones</a:t>
                      </a:r>
                    </a:p>
                  </a:txBody>
                  <a:tcPr marL="0" marR="0" marT="0" marB="0" anchor="t" anchorCtr="0" horzOverflow="overflow"/>
                </a:tc>
                <a:tc>
                  <a:txBody>
                    <a:bodyPr/>
                    <a:lstStyle/>
                    <a:p>
                      <a:pPr algn="l">
                        <a:defRPr sz="1800"/>
                      </a:pPr>
                      <a:r>
                        <a:t>GrapheneOS</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28"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529" name="Text 1"/>
          <p:cNvSpPr txBox="1"/>
          <p:nvPr/>
        </p:nvSpPr>
        <p:spPr>
          <a:xfrm>
            <a:off x="301752" y="1356799"/>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11 OF 12</a:t>
            </a:r>
          </a:p>
        </p:txBody>
      </p:sp>
      <p:sp>
        <p:nvSpPr>
          <p:cNvPr id="530" name="Text 2"/>
          <p:cNvSpPr txBox="1"/>
          <p:nvPr/>
        </p:nvSpPr>
        <p:spPr>
          <a:xfrm>
            <a:off x="301751" y="2177964"/>
            <a:ext cx="8321041" cy="5818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Phones: Burners &amp; Alts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32"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33" name="Text 2"/>
          <p:cNvSpPr txBox="1"/>
          <p:nvPr/>
        </p:nvSpPr>
        <p:spPr>
          <a:xfrm>
            <a:off x="185552" y="104252"/>
            <a:ext cx="8321041" cy="5818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Burner Phones</a:t>
            </a:r>
          </a:p>
        </p:txBody>
      </p:sp>
      <p:sp>
        <p:nvSpPr>
          <p:cNvPr id="534" name="Anonymous, not tied to your identity…"/>
          <p:cNvSpPr txBox="1"/>
          <p:nvPr/>
        </p:nvSpPr>
        <p:spPr>
          <a:xfrm>
            <a:off x="292820" y="1298703"/>
            <a:ext cx="8321041" cy="29619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80472" indent="-180472">
              <a:buSzPct val="100000"/>
              <a:buChar char="•"/>
            </a:pPr>
            <a:r>
              <a:t>Anonymous, not tied to your identity</a:t>
            </a:r>
          </a:p>
          <a:p>
            <a:pPr marL="180472" indent="-180472">
              <a:buSzPct val="100000"/>
              <a:buChar char="•"/>
            </a:pPr>
            <a:r>
              <a:t>Very hard to arrange:</a:t>
            </a:r>
          </a:p>
          <a:p>
            <a:pPr lvl="1" marL="561471" indent="-180472">
              <a:buSzPct val="100000"/>
              <a:buChar char="•"/>
            </a:pPr>
            <a:r>
              <a:t>Pre-paid phone, pay cash</a:t>
            </a:r>
          </a:p>
          <a:p>
            <a:pPr lvl="1" marL="561471" indent="-180472">
              <a:buSzPct val="100000"/>
              <a:buChar char="•"/>
            </a:pPr>
            <a:r>
              <a:t>Do not bring your regular phone when you buy it</a:t>
            </a:r>
          </a:p>
          <a:p>
            <a:pPr lvl="1" marL="561471" indent="-180472">
              <a:buSzPct val="100000"/>
              <a:buChar char="•"/>
            </a:pPr>
            <a:r>
              <a:t>Do not drive your own car, avoid license plate scanners</a:t>
            </a:r>
          </a:p>
          <a:p>
            <a:pPr lvl="1" marL="561471" indent="-180472">
              <a:buSzPct val="100000"/>
              <a:buChar char="•"/>
            </a:pPr>
            <a:r>
              <a:t>Wear hat, sunglasses, mask to (maybe?) avoid facial recognition cameras</a:t>
            </a:r>
          </a:p>
          <a:p>
            <a:pPr lvl="1" marL="561471" indent="-180472">
              <a:buSzPct val="100000"/>
              <a:buChar char="•"/>
            </a:pPr>
            <a:r>
              <a:t>Do not turn it on at your home, do not have it on and moving in step with your regular phone</a:t>
            </a:r>
          </a:p>
          <a:p>
            <a:pPr lvl="1" marL="561471" indent="-180472">
              <a:buSzPct val="100000"/>
              <a:buChar char="•"/>
            </a:pPr>
            <a:r>
              <a:t>Do not log into any of your accounts with it</a:t>
            </a:r>
          </a:p>
          <a:p>
            <a:pPr lvl="1" marL="561471" indent="-180472">
              <a:buSzPct val="100000"/>
              <a:buChar char="•"/>
            </a:pPr>
            <a:r>
              <a:t>Throw it away early and often, cut the SIM card into small pieces with scissors</a:t>
            </a:r>
          </a:p>
        </p:txBody>
      </p:sp>
      <p:sp>
        <p:nvSpPr>
          <p:cNvPr id="535" name="Text 24"/>
          <p:cNvSpPr txBox="1"/>
          <p:nvPr/>
        </p:nvSpPr>
        <p:spPr>
          <a:xfrm>
            <a:off x="457199" y="4678933"/>
            <a:ext cx="8229601" cy="307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000"/>
            </a:lvl1pPr>
          </a:lstStyle>
          <a:p>
            <a:pPr/>
            <a:r>
              <a:t>🔒  Examples of pre-paid wireless carriers: Simple Mobile, Tracfone, Straight Talk, Total Wireless. Buy from big-box stores like Target or Wal-Mart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37"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38" name="Text 2"/>
          <p:cNvSpPr txBox="1"/>
          <p:nvPr/>
        </p:nvSpPr>
        <p:spPr>
          <a:xfrm>
            <a:off x="78291" y="86376"/>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Alt-Phones</a:t>
            </a:r>
          </a:p>
        </p:txBody>
      </p:sp>
      <p:sp>
        <p:nvSpPr>
          <p:cNvPr id="539" name="NOT anonymous, tied to your identity…"/>
          <p:cNvSpPr txBox="1"/>
          <p:nvPr/>
        </p:nvSpPr>
        <p:spPr>
          <a:xfrm>
            <a:off x="292820" y="1298703"/>
            <a:ext cx="8321041" cy="2377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80472" indent="-180472">
              <a:buSzPct val="100000"/>
              <a:buChar char="•"/>
            </a:pPr>
            <a:r>
              <a:t>NOT anonymous, tied to your identity</a:t>
            </a:r>
          </a:p>
          <a:p>
            <a:pPr marL="180472" indent="-180472">
              <a:buSzPct val="100000"/>
              <a:buChar char="•"/>
            </a:pPr>
            <a:r>
              <a:t>Easier to arrange, can use an old phone with a new, pre-paid SIM</a:t>
            </a:r>
          </a:p>
          <a:p>
            <a:pPr marL="180472" indent="-180472">
              <a:buSzPct val="100000"/>
              <a:buChar char="•"/>
            </a:pPr>
            <a:r>
              <a:t>Maybe you don't even need a SIM if you're willing to just use WiFi</a:t>
            </a:r>
          </a:p>
          <a:p>
            <a:pPr marL="180472" indent="-180472">
              <a:buSzPct val="100000"/>
              <a:buChar char="•"/>
            </a:pPr>
            <a:r>
              <a:t>Still helpful. If confiscated:</a:t>
            </a:r>
          </a:p>
          <a:p>
            <a:pPr lvl="1" marL="561471" indent="-180472">
              <a:buSzPct val="100000"/>
              <a:buChar char="•"/>
            </a:pPr>
            <a:r>
              <a:t>Does not have your full chat history with everyone</a:t>
            </a:r>
          </a:p>
          <a:p>
            <a:pPr lvl="1" marL="561471" indent="-180472">
              <a:buSzPct val="100000"/>
              <a:buChar char="•"/>
            </a:pPr>
            <a:r>
              <a:t>Does not have your full contacts list</a:t>
            </a:r>
          </a:p>
          <a:p>
            <a:pPr lvl="1" marL="561471" indent="-180472">
              <a:buSzPct val="100000"/>
              <a:buChar char="•"/>
            </a:pPr>
            <a:r>
              <a:t>Is not signed into all your accounts, does not grant access to your entire online ecosystem</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41"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42" name="Text 2"/>
          <p:cNvSpPr txBox="1"/>
          <p:nvPr/>
        </p:nvSpPr>
        <p:spPr>
          <a:xfrm>
            <a:off x="78291" y="86376"/>
            <a:ext cx="8321041" cy="5818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Faraday Bags or Pouches</a:t>
            </a:r>
          </a:p>
        </p:txBody>
      </p:sp>
      <p:sp>
        <p:nvSpPr>
          <p:cNvPr id="543" name="Block all radio signals…"/>
          <p:cNvSpPr txBox="1"/>
          <p:nvPr/>
        </p:nvSpPr>
        <p:spPr>
          <a:xfrm>
            <a:off x="292820" y="1298703"/>
            <a:ext cx="8321041" cy="26698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80472" indent="-180472">
              <a:buSzPct val="100000"/>
              <a:buChar char="•"/>
            </a:pPr>
            <a:r>
              <a:t>Block all radio signals</a:t>
            </a:r>
          </a:p>
          <a:p>
            <a:pPr marL="180472" indent="-180472">
              <a:buSzPct val="100000"/>
              <a:buChar char="•"/>
            </a:pPr>
            <a:r>
              <a:t>Does NOT block sounds - If there is malware on your phone, it may still record sound to be sent later</a:t>
            </a:r>
          </a:p>
          <a:p>
            <a:pPr marL="180472" indent="-180472">
              <a:buSzPct val="100000"/>
              <a:buChar char="•"/>
            </a:pPr>
            <a:r>
              <a:t>Does not block signals within the bag -- Two phones in the same bag can communicate with each other</a:t>
            </a:r>
          </a:p>
          <a:p>
            <a:pPr lvl="1" marL="561471" indent="-180472">
              <a:buSzPct val="100000"/>
              <a:buChar char="•"/>
            </a:pPr>
            <a:r>
              <a:t>Phones are likely noting what nearby phones they can "see" to track who you know</a:t>
            </a:r>
          </a:p>
          <a:p>
            <a:pPr marL="180472" indent="-180472">
              <a:buSzPct val="100000"/>
              <a:buChar char="•"/>
            </a:pPr>
            <a:r>
              <a:t>Not all bags are created equal. Shop carefully and test:</a:t>
            </a:r>
          </a:p>
          <a:p>
            <a:pPr lvl="1" marL="561471" indent="-180472">
              <a:buSzPct val="100000"/>
              <a:buChar char="•"/>
            </a:pPr>
            <a:r>
              <a:t>Place a phone in a bag, call it with another phone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45"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546" name="Text 1"/>
          <p:cNvSpPr txBox="1"/>
          <p:nvPr/>
        </p:nvSpPr>
        <p:spPr>
          <a:xfrm>
            <a:off x="301752" y="1356799"/>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12 OF 12</a:t>
            </a:r>
          </a:p>
        </p:txBody>
      </p:sp>
      <p:sp>
        <p:nvSpPr>
          <p:cNvPr id="547" name="Text 2"/>
          <p:cNvSpPr txBox="1"/>
          <p:nvPr/>
        </p:nvSpPr>
        <p:spPr>
          <a:xfrm>
            <a:off x="301751" y="2177964"/>
            <a:ext cx="8321041" cy="5818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3800">
                <a:solidFill>
                  <a:srgbClr val="FFFFFF"/>
                </a:solidFill>
              </a:defRPr>
            </a:lvl1pPr>
          </a:lstStyle>
          <a:p>
            <a:pPr/>
            <a:r>
              <a:t>AI Tools &amp; Privacy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550"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What Your AI Assistant Stores</a:t>
            </a:r>
          </a:p>
        </p:txBody>
      </p:sp>
      <p:sp>
        <p:nvSpPr>
          <p:cNvPr id="551"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52" name="Text 3"/>
          <p:cNvSpPr txBox="1"/>
          <p:nvPr/>
        </p:nvSpPr>
        <p:spPr>
          <a:xfrm>
            <a:off x="457198" y="934020"/>
            <a:ext cx="8229604" cy="5093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rgbClr val="1B2A4A"/>
                </a:solidFill>
              </a:defRPr>
            </a:lvl1pPr>
          </a:lstStyle>
          <a:p>
            <a:pPr/>
            <a:r>
              <a:t>ChatGPT, Gemini, Copilot, Claude — every major AI chatbot is a US-based company. The same 5-question check applies, and the answers are concerning.</a:t>
            </a:r>
          </a:p>
        </p:txBody>
      </p:sp>
      <p:sp>
        <p:nvSpPr>
          <p:cNvPr id="553" name="Shape 4"/>
          <p:cNvSpPr/>
          <p:nvPr/>
        </p:nvSpPr>
        <p:spPr>
          <a:xfrm>
            <a:off x="411479" y="1572766"/>
            <a:ext cx="2651762" cy="2606044"/>
          </a:xfrm>
          <a:prstGeom prst="rect">
            <a:avLst/>
          </a:prstGeom>
          <a:solidFill>
            <a:srgbClr val="FFFFFF"/>
          </a:solidFill>
          <a:ln w="12700">
            <a:solidFill>
              <a:srgbClr val="DDD9D0"/>
            </a:solidFill>
          </a:ln>
        </p:spPr>
        <p:txBody>
          <a:bodyPr lIns="45718" tIns="45718" rIns="45718" bIns="45718"/>
          <a:lstStyle/>
          <a:p>
            <a:pPr/>
          </a:p>
        </p:txBody>
      </p:sp>
      <p:sp>
        <p:nvSpPr>
          <p:cNvPr id="554" name="Shape 5"/>
          <p:cNvSpPr/>
          <p:nvPr/>
        </p:nvSpPr>
        <p:spPr>
          <a:xfrm>
            <a:off x="411479" y="1572766"/>
            <a:ext cx="2651762" cy="73155"/>
          </a:xfrm>
          <a:prstGeom prst="rect">
            <a:avLst/>
          </a:prstGeom>
          <a:solidFill>
            <a:srgbClr val="D94040"/>
          </a:solidFill>
          <a:ln w="12700">
            <a:solidFill>
              <a:srgbClr val="D94040"/>
            </a:solidFill>
          </a:ln>
        </p:spPr>
        <p:txBody>
          <a:bodyPr lIns="45718" tIns="45718" rIns="45718" bIns="45718"/>
          <a:lstStyle/>
          <a:p>
            <a:pPr/>
          </a:p>
        </p:txBody>
      </p:sp>
      <p:sp>
        <p:nvSpPr>
          <p:cNvPr id="555" name="Text 6"/>
          <p:cNvSpPr txBox="1"/>
          <p:nvPr/>
        </p:nvSpPr>
        <p:spPr>
          <a:xfrm>
            <a:off x="594359" y="1702307"/>
            <a:ext cx="2286001"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2200"/>
            </a:lvl1pPr>
          </a:lstStyle>
          <a:p>
            <a:pPr/>
            <a:r>
              <a:t>🗄️</a:t>
            </a:r>
          </a:p>
        </p:txBody>
      </p:sp>
      <p:sp>
        <p:nvSpPr>
          <p:cNvPr id="556" name="Text 7"/>
          <p:cNvSpPr txBox="1"/>
          <p:nvPr/>
        </p:nvSpPr>
        <p:spPr>
          <a:xfrm>
            <a:off x="594359" y="2273616"/>
            <a:ext cx="2286001"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1B2A4A"/>
                </a:solidFill>
              </a:defRPr>
            </a:lvl1pPr>
          </a:lstStyle>
          <a:p>
            <a:pPr/>
            <a:r>
              <a:t>Stored on US servers</a:t>
            </a:r>
          </a:p>
        </p:txBody>
      </p:sp>
      <p:sp>
        <p:nvSpPr>
          <p:cNvPr id="557" name="Text 8"/>
          <p:cNvSpPr txBox="1"/>
          <p:nvPr/>
        </p:nvSpPr>
        <p:spPr>
          <a:xfrm>
            <a:off x="594359" y="2945946"/>
            <a:ext cx="2286001" cy="819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Conversations are kept indefinitely by default. Subject to US law, secret court orders, and Five Eyes intelligence sharing.</a:t>
            </a:r>
          </a:p>
        </p:txBody>
      </p:sp>
      <p:sp>
        <p:nvSpPr>
          <p:cNvPr id="558" name="Shape 9"/>
          <p:cNvSpPr/>
          <p:nvPr/>
        </p:nvSpPr>
        <p:spPr>
          <a:xfrm>
            <a:off x="3218688" y="1572766"/>
            <a:ext cx="2651763" cy="2606044"/>
          </a:xfrm>
          <a:prstGeom prst="rect">
            <a:avLst/>
          </a:prstGeom>
          <a:solidFill>
            <a:srgbClr val="FFFFFF"/>
          </a:solidFill>
          <a:ln w="12700">
            <a:solidFill>
              <a:srgbClr val="DDD9D0"/>
            </a:solidFill>
          </a:ln>
        </p:spPr>
        <p:txBody>
          <a:bodyPr lIns="45718" tIns="45718" rIns="45718" bIns="45718"/>
          <a:lstStyle/>
          <a:p>
            <a:pPr/>
          </a:p>
        </p:txBody>
      </p:sp>
      <p:sp>
        <p:nvSpPr>
          <p:cNvPr id="559" name="Shape 10"/>
          <p:cNvSpPr/>
          <p:nvPr/>
        </p:nvSpPr>
        <p:spPr>
          <a:xfrm>
            <a:off x="3218688" y="1572766"/>
            <a:ext cx="2651763" cy="73155"/>
          </a:xfrm>
          <a:prstGeom prst="rect">
            <a:avLst/>
          </a:prstGeom>
          <a:solidFill>
            <a:srgbClr val="E8A838"/>
          </a:solidFill>
          <a:ln w="12700">
            <a:solidFill>
              <a:srgbClr val="E8A838"/>
            </a:solidFill>
          </a:ln>
        </p:spPr>
        <p:txBody>
          <a:bodyPr lIns="45718" tIns="45718" rIns="45718" bIns="45718"/>
          <a:lstStyle/>
          <a:p>
            <a:pPr/>
          </a:p>
        </p:txBody>
      </p:sp>
      <p:sp>
        <p:nvSpPr>
          <p:cNvPr id="560" name="Text 11"/>
          <p:cNvSpPr txBox="1"/>
          <p:nvPr/>
        </p:nvSpPr>
        <p:spPr>
          <a:xfrm>
            <a:off x="3401567" y="1702307"/>
            <a:ext cx="2286003"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2200"/>
            </a:lvl1pPr>
          </a:lstStyle>
          <a:p>
            <a:pPr/>
            <a:r>
              <a:t>👁️</a:t>
            </a:r>
          </a:p>
        </p:txBody>
      </p:sp>
      <p:sp>
        <p:nvSpPr>
          <p:cNvPr id="561" name="Text 12"/>
          <p:cNvSpPr txBox="1"/>
          <p:nvPr/>
        </p:nvSpPr>
        <p:spPr>
          <a:xfrm>
            <a:off x="3401567" y="2273616"/>
            <a:ext cx="2286003"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1B2A4A"/>
                </a:solidFill>
              </a:defRPr>
            </a:lvl1pPr>
          </a:lstStyle>
          <a:p>
            <a:pPr/>
            <a:r>
              <a:t>Can be reviewed by staff</a:t>
            </a:r>
          </a:p>
        </p:txBody>
      </p:sp>
      <p:sp>
        <p:nvSpPr>
          <p:cNvPr id="562" name="Text 13"/>
          <p:cNvSpPr txBox="1"/>
          <p:nvPr/>
        </p:nvSpPr>
        <p:spPr>
          <a:xfrm>
            <a:off x="3401567" y="2945946"/>
            <a:ext cx="2286003" cy="819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Employees may read your transcripts for safety reviews or model training — unless you opt out in settings.</a:t>
            </a:r>
          </a:p>
        </p:txBody>
      </p:sp>
      <p:sp>
        <p:nvSpPr>
          <p:cNvPr id="563" name="Shape 14"/>
          <p:cNvSpPr/>
          <p:nvPr/>
        </p:nvSpPr>
        <p:spPr>
          <a:xfrm>
            <a:off x="6025896" y="1572766"/>
            <a:ext cx="2651763" cy="2606044"/>
          </a:xfrm>
          <a:prstGeom prst="rect">
            <a:avLst/>
          </a:prstGeom>
          <a:solidFill>
            <a:srgbClr val="FFFFFF"/>
          </a:solidFill>
          <a:ln w="12700">
            <a:solidFill>
              <a:srgbClr val="DDD9D0"/>
            </a:solidFill>
          </a:ln>
        </p:spPr>
        <p:txBody>
          <a:bodyPr lIns="45718" tIns="45718" rIns="45718" bIns="45718"/>
          <a:lstStyle/>
          <a:p>
            <a:pPr/>
          </a:p>
        </p:txBody>
      </p:sp>
      <p:sp>
        <p:nvSpPr>
          <p:cNvPr id="564" name="Shape 15"/>
          <p:cNvSpPr/>
          <p:nvPr/>
        </p:nvSpPr>
        <p:spPr>
          <a:xfrm>
            <a:off x="6025896" y="1572766"/>
            <a:ext cx="2651763" cy="73155"/>
          </a:xfrm>
          <a:prstGeom prst="rect">
            <a:avLst/>
          </a:prstGeom>
          <a:solidFill>
            <a:srgbClr val="7B93A8"/>
          </a:solidFill>
          <a:ln w="12700">
            <a:solidFill>
              <a:srgbClr val="7B93A8"/>
            </a:solidFill>
          </a:ln>
        </p:spPr>
        <p:txBody>
          <a:bodyPr lIns="45718" tIns="45718" rIns="45718" bIns="45718"/>
          <a:lstStyle/>
          <a:p>
            <a:pPr/>
          </a:p>
        </p:txBody>
      </p:sp>
      <p:sp>
        <p:nvSpPr>
          <p:cNvPr id="565" name="Text 16"/>
          <p:cNvSpPr txBox="1"/>
          <p:nvPr/>
        </p:nvSpPr>
        <p:spPr>
          <a:xfrm>
            <a:off x="6208776" y="1702307"/>
            <a:ext cx="2286002"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2200"/>
            </a:lvl1pPr>
          </a:lstStyle>
          <a:p>
            <a:pPr/>
            <a:r>
              <a:t>⚖️</a:t>
            </a:r>
          </a:p>
        </p:txBody>
      </p:sp>
      <p:sp>
        <p:nvSpPr>
          <p:cNvPr id="566" name="Text 17"/>
          <p:cNvSpPr txBox="1"/>
          <p:nvPr/>
        </p:nvSpPr>
        <p:spPr>
          <a:xfrm>
            <a:off x="6208776" y="2273616"/>
            <a:ext cx="2286002"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1B2A4A"/>
                </a:solidFill>
              </a:defRPr>
            </a:lvl1pPr>
          </a:lstStyle>
          <a:p>
            <a:pPr/>
            <a:r>
              <a:t>Can be subpoenaed</a:t>
            </a:r>
          </a:p>
        </p:txBody>
      </p:sp>
      <p:sp>
        <p:nvSpPr>
          <p:cNvPr id="567" name="Text 18"/>
          <p:cNvSpPr txBox="1"/>
          <p:nvPr/>
        </p:nvSpPr>
        <p:spPr>
          <a:xfrm>
            <a:off x="6208776" y="2945946"/>
            <a:ext cx="2286002" cy="819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rgbClr val="1B2A4A"/>
                </a:solidFill>
              </a:defRPr>
            </a:lvl1pPr>
          </a:lstStyle>
          <a:p>
            <a:pPr/>
            <a:r>
              <a:t>OpenAI received requests for 26 chat logs in the first half of 2025 alone. Courts have used AI chat history as criminal evidence.</a:t>
            </a:r>
          </a:p>
        </p:txBody>
      </p:sp>
      <p:sp>
        <p:nvSpPr>
          <p:cNvPr id="568" name="Shape 19"/>
          <p:cNvSpPr/>
          <p:nvPr/>
        </p:nvSpPr>
        <p:spPr>
          <a:xfrm>
            <a:off x="411479" y="4594859"/>
            <a:ext cx="8321041" cy="457203"/>
          </a:xfrm>
          <a:prstGeom prst="rect">
            <a:avLst/>
          </a:prstGeom>
          <a:solidFill>
            <a:srgbClr val="DDD9D0"/>
          </a:solidFill>
          <a:ln w="12700">
            <a:solidFill>
              <a:srgbClr val="DDD9D0"/>
            </a:solidFill>
          </a:ln>
        </p:spPr>
        <p:txBody>
          <a:bodyPr lIns="45718" tIns="45718" rIns="45718" bIns="45718"/>
          <a:lstStyle/>
          <a:p>
            <a:pPr/>
          </a:p>
        </p:txBody>
      </p:sp>
      <p:sp>
        <p:nvSpPr>
          <p:cNvPr id="569" name="Text 20"/>
          <p:cNvSpPr txBox="1"/>
          <p:nvPr/>
        </p:nvSpPr>
        <p:spPr>
          <a:xfrm>
            <a:off x="640079" y="4699307"/>
            <a:ext cx="7863841" cy="248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200">
                <a:solidFill>
                  <a:srgbClr val="1B2A4A"/>
                </a:solidFill>
              </a:defRPr>
            </a:lvl1pPr>
          </a:lstStyle>
          <a:p>
            <a:pPr/>
            <a:r>
              <a:t>Unlike a conversation with a lawyer, nothing you tell an AI chatbot is legally privileged.</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572"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Using AI More Safely</a:t>
            </a:r>
          </a:p>
        </p:txBody>
      </p:sp>
      <p:sp>
        <p:nvSpPr>
          <p:cNvPr id="573"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574" name="Shape 3"/>
          <p:cNvSpPr/>
          <p:nvPr/>
        </p:nvSpPr>
        <p:spPr>
          <a:xfrm>
            <a:off x="411479" y="914399"/>
            <a:ext cx="8321041" cy="475491"/>
          </a:xfrm>
          <a:prstGeom prst="rect">
            <a:avLst/>
          </a:prstGeom>
          <a:solidFill>
            <a:srgbClr val="FFF8E6"/>
          </a:solidFill>
          <a:ln w="19050">
            <a:solidFill>
              <a:srgbClr val="E8A838"/>
            </a:solidFill>
          </a:ln>
        </p:spPr>
        <p:txBody>
          <a:bodyPr lIns="45718" tIns="45718" rIns="45718" bIns="45718"/>
          <a:lstStyle/>
          <a:p>
            <a:pPr/>
          </a:p>
        </p:txBody>
      </p:sp>
      <p:sp>
        <p:nvSpPr>
          <p:cNvPr id="575" name="Text 4"/>
          <p:cNvSpPr txBox="1"/>
          <p:nvPr/>
        </p:nvSpPr>
        <p:spPr>
          <a:xfrm>
            <a:off x="640079" y="1011743"/>
            <a:ext cx="7863841"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400">
                <a:solidFill>
                  <a:srgbClr val="1B2A4A"/>
                </a:solidFill>
              </a:defRPr>
            </a:lvl1pPr>
          </a:lstStyle>
          <a:p>
            <a:pPr/>
            <a:r>
              <a:t>Ask yourself: would I be comfortable if this prompt became part of a courtroom proceeding?</a:t>
            </a:r>
          </a:p>
        </p:txBody>
      </p:sp>
      <p:sp>
        <p:nvSpPr>
          <p:cNvPr id="576" name="Shape 5"/>
          <p:cNvSpPr/>
          <p:nvPr/>
        </p:nvSpPr>
        <p:spPr>
          <a:xfrm>
            <a:off x="411479" y="1499616"/>
            <a:ext cx="2651762" cy="3506724"/>
          </a:xfrm>
          <a:prstGeom prst="rect">
            <a:avLst/>
          </a:prstGeom>
          <a:solidFill>
            <a:srgbClr val="FFFFFF"/>
          </a:solidFill>
          <a:ln w="12700">
            <a:solidFill>
              <a:srgbClr val="DDD9D0"/>
            </a:solidFill>
          </a:ln>
        </p:spPr>
        <p:txBody>
          <a:bodyPr lIns="45718" tIns="45718" rIns="45718" bIns="45718"/>
          <a:lstStyle/>
          <a:p>
            <a:pPr/>
          </a:p>
        </p:txBody>
      </p:sp>
      <p:sp>
        <p:nvSpPr>
          <p:cNvPr id="577" name="Shape 6"/>
          <p:cNvSpPr/>
          <p:nvPr/>
        </p:nvSpPr>
        <p:spPr>
          <a:xfrm>
            <a:off x="411479" y="1499616"/>
            <a:ext cx="2651762" cy="457203"/>
          </a:xfrm>
          <a:prstGeom prst="rect">
            <a:avLst/>
          </a:prstGeom>
          <a:solidFill>
            <a:srgbClr val="D94040"/>
          </a:solidFill>
          <a:ln w="12700">
            <a:solidFill>
              <a:srgbClr val="D94040"/>
            </a:solidFill>
          </a:ln>
        </p:spPr>
        <p:txBody>
          <a:bodyPr lIns="45718" tIns="45718" rIns="45718" bIns="45718"/>
          <a:lstStyle/>
          <a:p>
            <a:pPr/>
          </a:p>
        </p:txBody>
      </p:sp>
      <p:sp>
        <p:nvSpPr>
          <p:cNvPr id="578" name="Text 7"/>
          <p:cNvSpPr txBox="1"/>
          <p:nvPr/>
        </p:nvSpPr>
        <p:spPr>
          <a:xfrm>
            <a:off x="566926" y="1555497"/>
            <a:ext cx="2377445" cy="34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FFFFFF"/>
                </a:solidFill>
              </a:defRPr>
            </a:lvl1pPr>
          </a:lstStyle>
          <a:p>
            <a:pPr/>
            <a:r>
              <a:t>❌  Keep out of cloud AI</a:t>
            </a:r>
          </a:p>
        </p:txBody>
      </p:sp>
      <p:sp>
        <p:nvSpPr>
          <p:cNvPr id="579" name="Text 8"/>
          <p:cNvSpPr txBox="1"/>
          <p:nvPr/>
        </p:nvSpPr>
        <p:spPr>
          <a:xfrm>
            <a:off x="566926" y="2131743"/>
            <a:ext cx="2359157" cy="3908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Names, locations, or dates tied to organizing</a:t>
            </a:r>
          </a:p>
        </p:txBody>
      </p:sp>
      <p:sp>
        <p:nvSpPr>
          <p:cNvPr id="580" name="Text 9"/>
          <p:cNvSpPr txBox="1"/>
          <p:nvPr/>
        </p:nvSpPr>
        <p:spPr>
          <a:xfrm>
            <a:off x="566926" y="2753536"/>
            <a:ext cx="2359157" cy="390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Legal-adjacent plans or anything you wouldn't say in public</a:t>
            </a:r>
          </a:p>
        </p:txBody>
      </p:sp>
      <p:sp>
        <p:nvSpPr>
          <p:cNvPr id="581" name="Text 10"/>
          <p:cNvSpPr txBox="1"/>
          <p:nvPr/>
        </p:nvSpPr>
        <p:spPr>
          <a:xfrm>
            <a:off x="566926" y="3375328"/>
            <a:ext cx="2359157" cy="390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Sensitive information about other people</a:t>
            </a:r>
          </a:p>
        </p:txBody>
      </p:sp>
      <p:sp>
        <p:nvSpPr>
          <p:cNvPr id="582" name="Shape 11"/>
          <p:cNvSpPr/>
          <p:nvPr/>
        </p:nvSpPr>
        <p:spPr>
          <a:xfrm>
            <a:off x="3218688" y="1499616"/>
            <a:ext cx="2651763" cy="3506724"/>
          </a:xfrm>
          <a:prstGeom prst="rect">
            <a:avLst/>
          </a:prstGeom>
          <a:solidFill>
            <a:srgbClr val="FFFFFF"/>
          </a:solidFill>
          <a:ln w="12700">
            <a:solidFill>
              <a:srgbClr val="DDD9D0"/>
            </a:solidFill>
          </a:ln>
        </p:spPr>
        <p:txBody>
          <a:bodyPr lIns="45718" tIns="45718" rIns="45718" bIns="45718"/>
          <a:lstStyle/>
          <a:p>
            <a:pPr/>
          </a:p>
        </p:txBody>
      </p:sp>
      <p:sp>
        <p:nvSpPr>
          <p:cNvPr id="583" name="Shape 12"/>
          <p:cNvSpPr/>
          <p:nvPr/>
        </p:nvSpPr>
        <p:spPr>
          <a:xfrm>
            <a:off x="3218688" y="1499616"/>
            <a:ext cx="2651763" cy="457203"/>
          </a:xfrm>
          <a:prstGeom prst="rect">
            <a:avLst/>
          </a:prstGeom>
          <a:solidFill>
            <a:srgbClr val="E8A838"/>
          </a:solidFill>
          <a:ln w="12700">
            <a:solidFill>
              <a:srgbClr val="E8A838"/>
            </a:solidFill>
          </a:ln>
        </p:spPr>
        <p:txBody>
          <a:bodyPr lIns="45718" tIns="45718" rIns="45718" bIns="45718"/>
          <a:lstStyle/>
          <a:p>
            <a:pPr/>
          </a:p>
        </p:txBody>
      </p:sp>
      <p:sp>
        <p:nvSpPr>
          <p:cNvPr id="584" name="Text 13"/>
          <p:cNvSpPr txBox="1"/>
          <p:nvPr/>
        </p:nvSpPr>
        <p:spPr>
          <a:xfrm>
            <a:off x="3374135" y="1596391"/>
            <a:ext cx="2377443" cy="263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FFFFFF"/>
                </a:solidFill>
              </a:defRPr>
            </a:lvl1pPr>
          </a:lstStyle>
          <a:p>
            <a:pPr/>
            <a:r>
              <a:t>⚠  OK for non-sensitive tasks</a:t>
            </a:r>
          </a:p>
        </p:txBody>
      </p:sp>
      <p:sp>
        <p:nvSpPr>
          <p:cNvPr id="585" name="Text 14"/>
          <p:cNvSpPr txBox="1"/>
          <p:nvPr/>
        </p:nvSpPr>
        <p:spPr>
          <a:xfrm>
            <a:off x="3374135" y="2131743"/>
            <a:ext cx="2359155" cy="3908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Turn off chat history first (Settings → Data Controls)</a:t>
            </a:r>
          </a:p>
        </p:txBody>
      </p:sp>
      <p:sp>
        <p:nvSpPr>
          <p:cNvPr id="586" name="Text 15"/>
          <p:cNvSpPr txBox="1"/>
          <p:nvPr/>
        </p:nvSpPr>
        <p:spPr>
          <a:xfrm>
            <a:off x="3374135" y="2753536"/>
            <a:ext cx="2359155" cy="390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Opt out of model training in settings</a:t>
            </a:r>
          </a:p>
        </p:txBody>
      </p:sp>
      <p:sp>
        <p:nvSpPr>
          <p:cNvPr id="587" name="Text 16"/>
          <p:cNvSpPr txBox="1"/>
          <p:nvPr/>
        </p:nvSpPr>
        <p:spPr>
          <a:xfrm>
            <a:off x="3374135" y="3375328"/>
            <a:ext cx="2359155" cy="390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Fine for general research, writing help, editing</a:t>
            </a:r>
          </a:p>
        </p:txBody>
      </p:sp>
      <p:sp>
        <p:nvSpPr>
          <p:cNvPr id="588" name="Shape 17"/>
          <p:cNvSpPr/>
          <p:nvPr/>
        </p:nvSpPr>
        <p:spPr>
          <a:xfrm>
            <a:off x="6025896" y="1499616"/>
            <a:ext cx="2651763" cy="3506724"/>
          </a:xfrm>
          <a:prstGeom prst="rect">
            <a:avLst/>
          </a:prstGeom>
          <a:solidFill>
            <a:srgbClr val="FFFFFF"/>
          </a:solidFill>
          <a:ln w="12700">
            <a:solidFill>
              <a:srgbClr val="DDD9D0"/>
            </a:solidFill>
          </a:ln>
        </p:spPr>
        <p:txBody>
          <a:bodyPr lIns="45718" tIns="45718" rIns="45718" bIns="45718"/>
          <a:lstStyle/>
          <a:p>
            <a:pPr/>
          </a:p>
        </p:txBody>
      </p:sp>
      <p:sp>
        <p:nvSpPr>
          <p:cNvPr id="589" name="Shape 18"/>
          <p:cNvSpPr/>
          <p:nvPr/>
        </p:nvSpPr>
        <p:spPr>
          <a:xfrm>
            <a:off x="6025896" y="1499616"/>
            <a:ext cx="2651763" cy="457203"/>
          </a:xfrm>
          <a:prstGeom prst="rect">
            <a:avLst/>
          </a:prstGeom>
          <a:solidFill>
            <a:srgbClr val="2E9E5B"/>
          </a:solidFill>
          <a:ln w="12700">
            <a:solidFill>
              <a:srgbClr val="2E9E5B"/>
            </a:solidFill>
          </a:ln>
        </p:spPr>
        <p:txBody>
          <a:bodyPr lIns="45718" tIns="45718" rIns="45718" bIns="45718"/>
          <a:lstStyle/>
          <a:p>
            <a:pPr/>
          </a:p>
        </p:txBody>
      </p:sp>
      <p:sp>
        <p:nvSpPr>
          <p:cNvPr id="590" name="Text 19"/>
          <p:cNvSpPr txBox="1"/>
          <p:nvPr/>
        </p:nvSpPr>
        <p:spPr>
          <a:xfrm>
            <a:off x="6181342" y="1555497"/>
            <a:ext cx="2377443" cy="34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200">
                <a:solidFill>
                  <a:srgbClr val="FFFFFF"/>
                </a:solidFill>
              </a:defRPr>
            </a:lvl1pPr>
          </a:lstStyle>
          <a:p>
            <a:pPr/>
            <a:r>
              <a:t>✅  For sensitive work: local AI</a:t>
            </a:r>
          </a:p>
        </p:txBody>
      </p:sp>
      <p:sp>
        <p:nvSpPr>
          <p:cNvPr id="591" name="Text 20"/>
          <p:cNvSpPr txBox="1"/>
          <p:nvPr/>
        </p:nvSpPr>
        <p:spPr>
          <a:xfrm>
            <a:off x="6181342" y="2131743"/>
            <a:ext cx="2359155" cy="3908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Runs on a private server — nothing sent to any company</a:t>
            </a:r>
          </a:p>
        </p:txBody>
      </p:sp>
      <p:sp>
        <p:nvSpPr>
          <p:cNvPr id="592" name="Text 21"/>
          <p:cNvSpPr txBox="1"/>
          <p:nvPr/>
        </p:nvSpPr>
        <p:spPr>
          <a:xfrm>
            <a:off x="6181342" y="2753536"/>
            <a:ext cx="2359155" cy="390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No conversation history stored anywhere</a:t>
            </a:r>
          </a:p>
        </p:txBody>
      </p:sp>
      <p:sp>
        <p:nvSpPr>
          <p:cNvPr id="593" name="Text 22"/>
          <p:cNvSpPr txBox="1"/>
          <p:nvPr/>
        </p:nvSpPr>
        <p:spPr>
          <a:xfrm>
            <a:off x="6181342" y="3457878"/>
            <a:ext cx="2359155"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No company to subpoena</a:t>
            </a:r>
          </a:p>
        </p:txBody>
      </p:sp>
      <p:sp>
        <p:nvSpPr>
          <p:cNvPr id="594" name="Text 23"/>
          <p:cNvSpPr txBox="1"/>
          <p:nvPr/>
        </p:nvSpPr>
        <p:spPr>
          <a:xfrm>
            <a:off x="6181342" y="3914570"/>
            <a:ext cx="2359155" cy="5559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marL="342900" indent="-342900">
              <a:buSzPct val="100000"/>
              <a:buChar char="•"/>
              <a:defRPr sz="1100">
                <a:solidFill>
                  <a:srgbClr val="1B2A4A"/>
                </a:solidFill>
              </a:defRPr>
            </a:lvl1pPr>
          </a:lstStyle>
          <a:p>
            <a:pPr/>
            <a:r>
              <a:t>Ask me after class — I'm exploring offering this as a resource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F5FA"/>
        </a:solidFill>
      </p:bgPr>
    </p:bg>
    <p:spTree>
      <p:nvGrpSpPr>
        <p:cNvPr id="1" name=""/>
        <p:cNvGrpSpPr/>
        <p:nvPr/>
      </p:nvGrpSpPr>
      <p:grpSpPr>
        <a:xfrm>
          <a:off x="0" y="0"/>
          <a:ext cx="0" cy="0"/>
          <a:chOff x="0" y="0"/>
          <a:chExt cx="0" cy="0"/>
        </a:xfrm>
      </p:grpSpPr>
      <p:sp>
        <p:nvSpPr>
          <p:cNvPr id="80" name="Shape 0"/>
          <p:cNvSpPr/>
          <p:nvPr/>
        </p:nvSpPr>
        <p:spPr>
          <a:xfrm>
            <a:off x="0" y="0"/>
            <a:ext cx="9144000" cy="1005839"/>
          </a:xfrm>
          <a:prstGeom prst="rect">
            <a:avLst/>
          </a:prstGeom>
          <a:solidFill>
            <a:srgbClr val="1A3A5C"/>
          </a:solidFill>
          <a:ln w="12700">
            <a:solidFill>
              <a:srgbClr val="1A3A5C"/>
            </a:solidFill>
          </a:ln>
        </p:spPr>
        <p:txBody>
          <a:bodyPr lIns="45718" tIns="45718" rIns="45718" bIns="45718"/>
          <a:lstStyle/>
          <a:p>
            <a:pPr/>
          </a:p>
        </p:txBody>
      </p:sp>
      <p:sp>
        <p:nvSpPr>
          <p:cNvPr id="81" name="Shape 1"/>
          <p:cNvSpPr/>
          <p:nvPr/>
        </p:nvSpPr>
        <p:spPr>
          <a:xfrm>
            <a:off x="365758" y="182879"/>
            <a:ext cx="640084" cy="640084"/>
          </a:xfrm>
          <a:prstGeom prst="ellipse">
            <a:avLst/>
          </a:prstGeom>
          <a:solidFill>
            <a:srgbClr val="0D9488"/>
          </a:solidFill>
          <a:ln w="12700">
            <a:solidFill>
              <a:srgbClr val="0D9488"/>
            </a:solidFill>
          </a:ln>
        </p:spPr>
        <p:txBody>
          <a:bodyPr lIns="45718" tIns="45718" rIns="45718" bIns="45718"/>
          <a:lstStyle/>
          <a:p>
            <a:pPr/>
          </a:p>
        </p:txBody>
      </p:sp>
      <p:sp>
        <p:nvSpPr>
          <p:cNvPr id="82" name="Text 3"/>
          <p:cNvSpPr txBox="1"/>
          <p:nvPr/>
        </p:nvSpPr>
        <p:spPr>
          <a:xfrm>
            <a:off x="1188719" y="523491"/>
            <a:ext cx="7589519" cy="342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400">
                <a:solidFill>
                  <a:srgbClr val="FFFFFF"/>
                </a:solidFill>
                <a:latin typeface="Georgia"/>
                <a:ea typeface="Georgia"/>
                <a:cs typeface="Georgia"/>
                <a:sym typeface="Georgia"/>
              </a:defRPr>
            </a:lvl1pPr>
          </a:lstStyle>
          <a:p>
            <a:pPr/>
            <a:r>
              <a:t>What Is Encryption, Really?</a:t>
            </a:r>
          </a:p>
        </p:txBody>
      </p:sp>
      <p:pic>
        <p:nvPicPr>
          <p:cNvPr id="83" name="Image 0" descr="Image 0"/>
          <p:cNvPicPr>
            <a:picLocks noChangeAspect="1"/>
          </p:cNvPicPr>
          <p:nvPr/>
        </p:nvPicPr>
        <p:blipFill>
          <a:blip r:embed="rId2">
            <a:extLst/>
          </a:blip>
          <a:stretch>
            <a:fillRect/>
          </a:stretch>
        </p:blipFill>
        <p:spPr>
          <a:xfrm>
            <a:off x="475487" y="292608"/>
            <a:ext cx="420627" cy="420624"/>
          </a:xfrm>
          <a:prstGeom prst="rect">
            <a:avLst/>
          </a:prstGeom>
          <a:ln w="12700">
            <a:miter lim="400000"/>
          </a:ln>
        </p:spPr>
      </p:pic>
      <p:pic>
        <p:nvPicPr>
          <p:cNvPr id="84" name="Media 0" descr="Media 0"/>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411480" y="1143000"/>
            <a:ext cx="4480560" cy="2523745"/>
          </a:xfrm>
          <a:prstGeom prst="rect">
            <a:avLst/>
          </a:prstGeom>
          <a:ln w="12700">
            <a:miter lim="400000"/>
          </a:ln>
        </p:spPr>
      </p:pic>
      <p:sp>
        <p:nvSpPr>
          <p:cNvPr id="85" name="Text 4"/>
          <p:cNvSpPr txBox="1"/>
          <p:nvPr/>
        </p:nvSpPr>
        <p:spPr>
          <a:xfrm>
            <a:off x="457198" y="3726224"/>
            <a:ext cx="4389123" cy="2285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i="1" sz="1000">
                <a:solidFill>
                  <a:srgbClr val="94A3B8"/>
                </a:solidFill>
              </a:defRPr>
            </a:lvl1pPr>
          </a:lstStyle>
          <a:p>
            <a:pPr/>
            <a:r>
              <a:t>Robin Hood: Men in Tights (1993)</a:t>
            </a:r>
          </a:p>
        </p:txBody>
      </p:sp>
      <p:sp>
        <p:nvSpPr>
          <p:cNvPr id="86" name="Shape 5"/>
          <p:cNvSpPr/>
          <p:nvPr/>
        </p:nvSpPr>
        <p:spPr>
          <a:xfrm>
            <a:off x="5166359" y="1143000"/>
            <a:ext cx="3566160" cy="1188720"/>
          </a:xfrm>
          <a:prstGeom prst="rect">
            <a:avLst/>
          </a:prstGeom>
          <a:solidFill>
            <a:srgbClr val="FFFFFF"/>
          </a:solidFill>
          <a:ln w="12700">
            <a:miter lim="400000"/>
          </a:ln>
          <a:effectLst>
            <a:outerShdw sx="100000" sy="100000" kx="0" ky="0" algn="b" rotWithShape="0" blurRad="76200" dist="25400" dir="8100000">
              <a:srgbClr val="000000">
                <a:alpha val="10000"/>
              </a:srgbClr>
            </a:outerShdw>
          </a:effectLst>
        </p:spPr>
        <p:txBody>
          <a:bodyPr lIns="45718" tIns="45718" rIns="45718" bIns="45718"/>
          <a:lstStyle/>
          <a:p>
            <a:pPr/>
          </a:p>
        </p:txBody>
      </p:sp>
      <p:sp>
        <p:nvSpPr>
          <p:cNvPr id="87" name="Shape 6"/>
          <p:cNvSpPr/>
          <p:nvPr/>
        </p:nvSpPr>
        <p:spPr>
          <a:xfrm>
            <a:off x="5166359" y="1143000"/>
            <a:ext cx="109731" cy="1188720"/>
          </a:xfrm>
          <a:prstGeom prst="rect">
            <a:avLst/>
          </a:prstGeom>
          <a:solidFill>
            <a:srgbClr val="0D9488"/>
          </a:solidFill>
          <a:ln w="12700">
            <a:solidFill>
              <a:srgbClr val="0D9488"/>
            </a:solidFill>
          </a:ln>
        </p:spPr>
        <p:txBody>
          <a:bodyPr lIns="45718" tIns="45718" rIns="45718" bIns="45718"/>
          <a:lstStyle/>
          <a:p>
            <a:pPr/>
          </a:p>
        </p:txBody>
      </p:sp>
      <p:sp>
        <p:nvSpPr>
          <p:cNvPr id="88" name="Text 7"/>
          <p:cNvSpPr txBox="1"/>
          <p:nvPr/>
        </p:nvSpPr>
        <p:spPr>
          <a:xfrm>
            <a:off x="5367528" y="1260786"/>
            <a:ext cx="3273555"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300">
                <a:solidFill>
                  <a:srgbClr val="1A3A5C"/>
                </a:solidFill>
              </a:defRPr>
            </a:lvl1pPr>
          </a:lstStyle>
          <a:p>
            <a:pPr/>
            <a:r>
              <a:t>The joke:</a:t>
            </a:r>
          </a:p>
        </p:txBody>
      </p:sp>
      <p:sp>
        <p:nvSpPr>
          <p:cNvPr id="89" name="Text 8"/>
          <p:cNvSpPr txBox="1"/>
          <p:nvPr/>
        </p:nvSpPr>
        <p:spPr>
          <a:xfrm>
            <a:off x="5367528" y="1614729"/>
            <a:ext cx="3273555" cy="5378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1E293B"/>
                </a:solidFill>
              </a:defRPr>
            </a:lvl1pPr>
          </a:lstStyle>
          <a:p>
            <a:pPr/>
            <a:r>
              <a:t>The priest prays in "New Latin" — which is just pig latin. Everyone can hear the words. Only someone who knows the rule can understand them.</a:t>
            </a:r>
          </a:p>
        </p:txBody>
      </p:sp>
      <p:sp>
        <p:nvSpPr>
          <p:cNvPr id="90" name="Shape 9"/>
          <p:cNvSpPr/>
          <p:nvPr/>
        </p:nvSpPr>
        <p:spPr>
          <a:xfrm>
            <a:off x="5166359" y="2496311"/>
            <a:ext cx="3566160" cy="1481331"/>
          </a:xfrm>
          <a:prstGeom prst="rect">
            <a:avLst/>
          </a:prstGeom>
          <a:solidFill>
            <a:srgbClr val="F0FDF4"/>
          </a:solidFill>
          <a:ln w="12700">
            <a:miter lim="400000"/>
          </a:ln>
          <a:effectLst>
            <a:outerShdw sx="100000" sy="100000" kx="0" ky="0" algn="b" rotWithShape="0" blurRad="76200" dist="25400" dir="8100000">
              <a:srgbClr val="000000">
                <a:alpha val="10000"/>
              </a:srgbClr>
            </a:outerShdw>
          </a:effectLst>
        </p:spPr>
        <p:txBody>
          <a:bodyPr lIns="45718" tIns="45718" rIns="45718" bIns="45718"/>
          <a:lstStyle/>
          <a:p>
            <a:pPr/>
          </a:p>
        </p:txBody>
      </p:sp>
      <p:sp>
        <p:nvSpPr>
          <p:cNvPr id="91" name="Shape 10"/>
          <p:cNvSpPr/>
          <p:nvPr/>
        </p:nvSpPr>
        <p:spPr>
          <a:xfrm>
            <a:off x="5166359" y="2496311"/>
            <a:ext cx="109731" cy="1481331"/>
          </a:xfrm>
          <a:prstGeom prst="rect">
            <a:avLst/>
          </a:prstGeom>
          <a:solidFill>
            <a:srgbClr val="22C55E"/>
          </a:solidFill>
          <a:ln w="12700">
            <a:solidFill>
              <a:srgbClr val="22C55E"/>
            </a:solidFill>
          </a:ln>
        </p:spPr>
        <p:txBody>
          <a:bodyPr lIns="45718" tIns="45718" rIns="45718" bIns="45718"/>
          <a:lstStyle/>
          <a:p>
            <a:pPr/>
          </a:p>
        </p:txBody>
      </p:sp>
      <p:sp>
        <p:nvSpPr>
          <p:cNvPr id="92" name="Text 11"/>
          <p:cNvSpPr txBox="1"/>
          <p:nvPr/>
        </p:nvSpPr>
        <p:spPr>
          <a:xfrm>
            <a:off x="5367528" y="2636958"/>
            <a:ext cx="3273555"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300">
                <a:solidFill>
                  <a:srgbClr val="166534"/>
                </a:solidFill>
              </a:defRPr>
            </a:lvl1pPr>
          </a:lstStyle>
          <a:p>
            <a:pPr/>
            <a:r>
              <a:t>Real encryption works the same way:</a:t>
            </a:r>
          </a:p>
        </p:txBody>
      </p:sp>
      <p:sp>
        <p:nvSpPr>
          <p:cNvPr id="93" name="Text 12"/>
          <p:cNvSpPr txBox="1"/>
          <p:nvPr/>
        </p:nvSpPr>
        <p:spPr>
          <a:xfrm>
            <a:off x="5367528" y="3037383"/>
            <a:ext cx="3273555" cy="7283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1E293B"/>
                </a:solidFill>
              </a:defRPr>
            </a:lvl1pPr>
          </a:lstStyle>
          <a:p>
            <a:pPr/>
            <a:r>
              <a:t>Your message gets scrambled by a mathematical rule so complex no computer can crack it. Anyone who intercepts it just sees gibberish. Only your recipient's app has the key to unscramble it.</a:t>
            </a:r>
          </a:p>
        </p:txBody>
      </p:sp>
      <p:sp>
        <p:nvSpPr>
          <p:cNvPr id="94" name="Shape 13"/>
          <p:cNvSpPr/>
          <p:nvPr/>
        </p:nvSpPr>
        <p:spPr>
          <a:xfrm>
            <a:off x="0" y="4549140"/>
            <a:ext cx="9144000" cy="594363"/>
          </a:xfrm>
          <a:prstGeom prst="rect">
            <a:avLst/>
          </a:prstGeom>
          <a:solidFill>
            <a:srgbClr val="F0FDF4"/>
          </a:solidFill>
          <a:ln w="12700">
            <a:solidFill>
              <a:srgbClr val="86EFAC"/>
            </a:solidFill>
          </a:ln>
        </p:spPr>
        <p:txBody>
          <a:bodyPr lIns="45718" tIns="45718" rIns="45718" bIns="45718"/>
          <a:lstStyle/>
          <a:p>
            <a:pPr/>
          </a:p>
        </p:txBody>
      </p:sp>
      <p:sp>
        <p:nvSpPr>
          <p:cNvPr id="95" name="Text 14"/>
          <p:cNvSpPr txBox="1"/>
          <p:nvPr/>
        </p:nvSpPr>
        <p:spPr>
          <a:xfrm>
            <a:off x="457199" y="4576624"/>
            <a:ext cx="8229601" cy="438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200">
                <a:solidFill>
                  <a:srgbClr val="166534"/>
                </a:solidFill>
              </a:defRPr>
            </a:lvl1pPr>
          </a:lstStyle>
          <a:p>
            <a:pPr/>
            <a:r>
              <a:t>The scrambled message travels through the internet in plain sight — the encryption is what makes it unreadable to everyone except the recipient.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9018" fill="hold"/>
                                        <p:tgtEl>
                                          <p:spTgt spid="84"/>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8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11" fill="hold" display="0">
                  <p:stCondLst>
                    <p:cond delay="indefinite"/>
                  </p:stCondLst>
                </p:cTn>
                <p:tgtEl>
                  <p:spTgt spid="84"/>
                </p:tgtEl>
              </p:cMediaNode>
            </p:video>
            <p:seq concurrent="1" prevAc="none" nextAc="seek">
              <p:cTn id="12" evtFilter="cancelBubble" nodeType="interactiveSeq" restart="whenNotActive" fill="hold">
                <p:stCondLst>
                  <p:cond delay="0" evt="onClick">
                    <p:tgtEl>
                      <p:spTgt spid="84"/>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84"/>
                                        </p:tgtEl>
                                      </p:cBhvr>
                                    </p:cmd>
                                  </p:childTnLst>
                                </p:cTn>
                              </p:par>
                            </p:childTnLst>
                          </p:cTn>
                        </p:par>
                      </p:childTnLst>
                    </p:cTn>
                  </p:par>
                </p:childTnLst>
              </p:cTn>
              <p:nextCondLst>
                <p:cond delay="0" evt="onClick">
                  <p:tgtEl>
                    <p:spTgt spid="8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596" name="TealBar"/>
          <p:cNvSpPr/>
          <p:nvPr/>
        </p:nvSpPr>
        <p:spPr>
          <a:xfrm>
            <a:off x="-2" y="0"/>
            <a:ext cx="73156" cy="5143500"/>
          </a:xfrm>
          <a:prstGeom prst="rect">
            <a:avLst/>
          </a:prstGeom>
          <a:solidFill>
            <a:srgbClr val="2BAE8C"/>
          </a:solidFill>
          <a:ln w="12700">
            <a:miter lim="400000"/>
          </a:ln>
        </p:spPr>
        <p:txBody>
          <a:bodyPr lIns="45718" tIns="45718" rIns="45718" bIns="45718"/>
          <a:lstStyle/>
          <a:p>
            <a:pPr/>
          </a:p>
        </p:txBody>
      </p:sp>
      <p:sp>
        <p:nvSpPr>
          <p:cNvPr id="597" name="SectionLabel"/>
          <p:cNvSpPr txBox="1"/>
          <p:nvPr/>
        </p:nvSpPr>
        <p:spPr>
          <a:xfrm>
            <a:off x="256031" y="1280160"/>
            <a:ext cx="8229601" cy="1667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pc="400" sz="1300">
                <a:solidFill>
                  <a:srgbClr val="2BAE8C"/>
                </a:solidFill>
              </a:defRPr>
            </a:lvl1pPr>
          </a:lstStyle>
          <a:p>
            <a:pPr/>
            <a:r>
              <a:t>BONUS MODULE: PSYCHOLOGICAL SAFETY</a:t>
            </a:r>
          </a:p>
        </p:txBody>
      </p:sp>
      <p:sp>
        <p:nvSpPr>
          <p:cNvPr id="598" name="Title"/>
          <p:cNvSpPr txBox="1"/>
          <p:nvPr/>
        </p:nvSpPr>
        <p:spPr>
          <a:xfrm>
            <a:off x="256031" y="1737360"/>
            <a:ext cx="8412482" cy="4903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3800">
                <a:solidFill>
                  <a:srgbClr val="FFFFFF"/>
                </a:solidFill>
              </a:defRPr>
            </a:lvl1pPr>
          </a:lstStyle>
          <a:p>
            <a:pPr/>
            <a:r>
              <a:t>Psychological Safety</a:t>
            </a:r>
          </a:p>
        </p:txBody>
      </p:sp>
      <p:sp>
        <p:nvSpPr>
          <p:cNvPr id="599" name="Subtitle"/>
          <p:cNvSpPr txBox="1"/>
          <p:nvPr/>
        </p:nvSpPr>
        <p:spPr>
          <a:xfrm>
            <a:off x="256031" y="3280000"/>
            <a:ext cx="841248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a:solidFill>
                  <a:srgbClr val="FFFFFF"/>
                </a:solidFill>
              </a:defRPr>
            </a:lvl1pPr>
          </a:lstStyle>
          <a:p>
            <a:pPr/>
            <a:r>
              <a:t>What the research shows about protecting your mind online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HeaderBar"/>
          <p:cNvSpPr/>
          <p:nvPr/>
        </p:nvSpPr>
        <p:spPr>
          <a:xfrm>
            <a:off x="0" y="-1"/>
            <a:ext cx="9144000" cy="749810"/>
          </a:xfrm>
          <a:prstGeom prst="rect">
            <a:avLst/>
          </a:prstGeom>
          <a:solidFill>
            <a:srgbClr val="1B2A4A"/>
          </a:solidFill>
          <a:ln w="12700">
            <a:miter lim="400000"/>
          </a:ln>
        </p:spPr>
        <p:txBody>
          <a:bodyPr lIns="45718" tIns="45718" rIns="45718" bIns="45718"/>
          <a:lstStyle/>
          <a:p>
            <a:pPr/>
          </a:p>
        </p:txBody>
      </p:sp>
      <p:sp>
        <p:nvSpPr>
          <p:cNvPr id="602" name="BodyBg"/>
          <p:cNvSpPr/>
          <p:nvPr/>
        </p:nvSpPr>
        <p:spPr>
          <a:xfrm>
            <a:off x="0" y="749808"/>
            <a:ext cx="9144000" cy="4393692"/>
          </a:xfrm>
          <a:prstGeom prst="rect">
            <a:avLst/>
          </a:prstGeom>
          <a:solidFill>
            <a:srgbClr val="F7F5F0"/>
          </a:solidFill>
          <a:ln w="12700">
            <a:miter lim="400000"/>
          </a:ln>
        </p:spPr>
        <p:txBody>
          <a:bodyPr lIns="45718" tIns="45718" rIns="45718" bIns="45718"/>
          <a:lstStyle/>
          <a:p>
            <a:pPr/>
          </a:p>
        </p:txBody>
      </p:sp>
      <p:sp>
        <p:nvSpPr>
          <p:cNvPr id="603" name="SlideTitle"/>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The Platform Is the Problem</a:t>
            </a:r>
          </a:p>
        </p:txBody>
      </p:sp>
      <p:sp>
        <p:nvSpPr>
          <p:cNvPr id="604" name="Intro"/>
          <p:cNvSpPr txBox="1"/>
          <p:nvPr/>
        </p:nvSpPr>
        <p:spPr>
          <a:xfrm>
            <a:off x="411479" y="896111"/>
            <a:ext cx="8321041" cy="4179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1400">
                <a:solidFill>
                  <a:srgbClr val="6B7280"/>
                </a:solidFill>
              </a:defRPr>
            </a:lvl1pPr>
          </a:lstStyle>
          <a:p>
            <a:pPr/>
            <a:r>
              <a:t>These platforms are not neutral pipes. They are engineered systems optimized to keep you engaged — and the techniques they use have measurable effects on your emotional state.</a:t>
            </a:r>
          </a:p>
        </p:txBody>
      </p:sp>
      <p:grpSp>
        <p:nvGrpSpPr>
          <p:cNvPr id="607" name="Bullet1"/>
          <p:cNvGrpSpPr/>
          <p:nvPr/>
        </p:nvGrpSpPr>
        <p:grpSpPr>
          <a:xfrm>
            <a:off x="411477" y="1481324"/>
            <a:ext cx="347480" cy="347479"/>
            <a:chOff x="-1" y="-1"/>
            <a:chExt cx="347478" cy="347478"/>
          </a:xfrm>
        </p:grpSpPr>
        <p:sp>
          <p:nvSpPr>
            <p:cNvPr id="605" name="Circle"/>
            <p:cNvSpPr/>
            <p:nvPr/>
          </p:nvSpPr>
          <p:spPr>
            <a:xfrm>
              <a:off x="-2" y="-2"/>
              <a:ext cx="347480" cy="347480"/>
            </a:xfrm>
            <a:prstGeom prst="ellipse">
              <a:avLst/>
            </a:prstGeom>
            <a:solidFill>
              <a:srgbClr val="2BAE8C"/>
            </a:solidFill>
            <a:ln w="12700" cap="flat">
              <a:noFill/>
              <a:miter lim="400000"/>
            </a:ln>
            <a:effectLst/>
          </p:spPr>
          <p:txBody>
            <a:bodyPr wrap="square" lIns="45718" tIns="45718" rIns="45718" bIns="45718" numCol="1" anchor="ctr">
              <a:noAutofit/>
            </a:bodyPr>
            <a:lstStyle/>
            <a:p>
              <a:pPr algn="ctr"/>
            </a:p>
          </p:txBody>
        </p:sp>
        <p:sp>
          <p:nvSpPr>
            <p:cNvPr id="606" name="1"/>
            <p:cNvSpPr txBox="1"/>
            <p:nvPr/>
          </p:nvSpPr>
          <p:spPr>
            <a:xfrm>
              <a:off x="50886" y="79057"/>
              <a:ext cx="245703" cy="18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solidFill>
                    <a:srgbClr val="FFFFFF"/>
                  </a:solidFill>
                </a:defRPr>
              </a:lvl1pPr>
            </a:lstStyle>
            <a:p>
              <a:pPr/>
              <a:r>
                <a:t>1</a:t>
              </a:r>
            </a:p>
          </p:txBody>
        </p:sp>
      </p:grpSp>
      <p:sp>
        <p:nvSpPr>
          <p:cNvPr id="608" name="Label1"/>
          <p:cNvSpPr txBox="1"/>
          <p:nvPr/>
        </p:nvSpPr>
        <p:spPr>
          <a:xfrm>
            <a:off x="960118" y="1560384"/>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Observe and profile you</a:t>
            </a:r>
          </a:p>
        </p:txBody>
      </p:sp>
      <p:sp>
        <p:nvSpPr>
          <p:cNvPr id="609" name="Annot1"/>
          <p:cNvSpPr txBox="1"/>
          <p:nvPr/>
        </p:nvSpPr>
        <p:spPr>
          <a:xfrm>
            <a:off x="5486400" y="1571681"/>
            <a:ext cx="3474721"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Every interaction trains a model of your psychology</a:t>
            </a:r>
          </a:p>
        </p:txBody>
      </p:sp>
      <p:grpSp>
        <p:nvGrpSpPr>
          <p:cNvPr id="612" name="Bullet2"/>
          <p:cNvGrpSpPr/>
          <p:nvPr/>
        </p:nvGrpSpPr>
        <p:grpSpPr>
          <a:xfrm>
            <a:off x="411477" y="2176270"/>
            <a:ext cx="347480" cy="347479"/>
            <a:chOff x="-1" y="-1"/>
            <a:chExt cx="347478" cy="347478"/>
          </a:xfrm>
        </p:grpSpPr>
        <p:sp>
          <p:nvSpPr>
            <p:cNvPr id="610" name="Circle"/>
            <p:cNvSpPr/>
            <p:nvPr/>
          </p:nvSpPr>
          <p:spPr>
            <a:xfrm>
              <a:off x="-2" y="-2"/>
              <a:ext cx="347480" cy="347480"/>
            </a:xfrm>
            <a:prstGeom prst="ellipse">
              <a:avLst/>
            </a:prstGeom>
            <a:solidFill>
              <a:srgbClr val="2BAE8C"/>
            </a:solidFill>
            <a:ln w="12700" cap="flat">
              <a:noFill/>
              <a:miter lim="400000"/>
            </a:ln>
            <a:effectLst/>
          </p:spPr>
          <p:txBody>
            <a:bodyPr wrap="square" lIns="45718" tIns="45718" rIns="45718" bIns="45718" numCol="1" anchor="ctr">
              <a:noAutofit/>
            </a:bodyPr>
            <a:lstStyle/>
            <a:p>
              <a:pPr algn="ctr"/>
            </a:p>
          </p:txBody>
        </p:sp>
        <p:sp>
          <p:nvSpPr>
            <p:cNvPr id="611" name="2"/>
            <p:cNvSpPr txBox="1"/>
            <p:nvPr/>
          </p:nvSpPr>
          <p:spPr>
            <a:xfrm>
              <a:off x="50886" y="79057"/>
              <a:ext cx="245703" cy="18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solidFill>
                    <a:srgbClr val="FFFFFF"/>
                  </a:solidFill>
                </a:defRPr>
              </a:lvl1pPr>
            </a:lstStyle>
            <a:p>
              <a:pPr/>
              <a:r>
                <a:t>2</a:t>
              </a:r>
            </a:p>
          </p:txBody>
        </p:sp>
      </p:grpSp>
      <p:sp>
        <p:nvSpPr>
          <p:cNvPr id="613" name="Label2"/>
          <p:cNvSpPr txBox="1"/>
          <p:nvPr/>
        </p:nvSpPr>
        <p:spPr>
          <a:xfrm>
            <a:off x="960118" y="2255328"/>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Maximize your time on platform</a:t>
            </a:r>
          </a:p>
        </p:txBody>
      </p:sp>
      <p:sp>
        <p:nvSpPr>
          <p:cNvPr id="614" name="Annot2"/>
          <p:cNvSpPr txBox="1"/>
          <p:nvPr/>
        </p:nvSpPr>
        <p:spPr>
          <a:xfrm>
            <a:off x="5486400" y="2266625"/>
            <a:ext cx="3474721"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Engagement is the product sold to advertisers</a:t>
            </a:r>
          </a:p>
        </p:txBody>
      </p:sp>
      <p:grpSp>
        <p:nvGrpSpPr>
          <p:cNvPr id="617" name="Bullet3"/>
          <p:cNvGrpSpPr/>
          <p:nvPr/>
        </p:nvGrpSpPr>
        <p:grpSpPr>
          <a:xfrm>
            <a:off x="411477" y="2871214"/>
            <a:ext cx="347480" cy="347479"/>
            <a:chOff x="-1" y="-1"/>
            <a:chExt cx="347478" cy="347478"/>
          </a:xfrm>
        </p:grpSpPr>
        <p:sp>
          <p:nvSpPr>
            <p:cNvPr id="615" name="Circle"/>
            <p:cNvSpPr/>
            <p:nvPr/>
          </p:nvSpPr>
          <p:spPr>
            <a:xfrm>
              <a:off x="-2" y="-2"/>
              <a:ext cx="347480" cy="347480"/>
            </a:xfrm>
            <a:prstGeom prst="ellipse">
              <a:avLst/>
            </a:prstGeom>
            <a:solidFill>
              <a:srgbClr val="2BAE8C"/>
            </a:solidFill>
            <a:ln w="12700" cap="flat">
              <a:noFill/>
              <a:miter lim="400000"/>
            </a:ln>
            <a:effectLst/>
          </p:spPr>
          <p:txBody>
            <a:bodyPr wrap="square" lIns="45718" tIns="45718" rIns="45718" bIns="45718" numCol="1" anchor="ctr">
              <a:noAutofit/>
            </a:bodyPr>
            <a:lstStyle/>
            <a:p>
              <a:pPr algn="ctr"/>
            </a:p>
          </p:txBody>
        </p:sp>
        <p:sp>
          <p:nvSpPr>
            <p:cNvPr id="616" name="3"/>
            <p:cNvSpPr txBox="1"/>
            <p:nvPr/>
          </p:nvSpPr>
          <p:spPr>
            <a:xfrm>
              <a:off x="50886" y="79057"/>
              <a:ext cx="245703" cy="18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solidFill>
                    <a:srgbClr val="FFFFFF"/>
                  </a:solidFill>
                </a:defRPr>
              </a:lvl1pPr>
            </a:lstStyle>
            <a:p>
              <a:pPr/>
              <a:r>
                <a:t>3</a:t>
              </a:r>
            </a:p>
          </p:txBody>
        </p:sp>
      </p:grpSp>
      <p:sp>
        <p:nvSpPr>
          <p:cNvPr id="618" name="Label3"/>
          <p:cNvSpPr txBox="1"/>
          <p:nvPr/>
        </p:nvSpPr>
        <p:spPr>
          <a:xfrm>
            <a:off x="960118" y="2950272"/>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Weight content that provokes reactions</a:t>
            </a:r>
          </a:p>
        </p:txBody>
      </p:sp>
      <p:sp>
        <p:nvSpPr>
          <p:cNvPr id="619" name="Annot3"/>
          <p:cNvSpPr txBox="1"/>
          <p:nvPr/>
        </p:nvSpPr>
        <p:spPr>
          <a:xfrm>
            <a:off x="5486400" y="2961569"/>
            <a:ext cx="3474721"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Outrage drives more clicks than calm</a:t>
            </a:r>
          </a:p>
        </p:txBody>
      </p:sp>
      <p:grpSp>
        <p:nvGrpSpPr>
          <p:cNvPr id="622" name="Bullet4"/>
          <p:cNvGrpSpPr/>
          <p:nvPr/>
        </p:nvGrpSpPr>
        <p:grpSpPr>
          <a:xfrm>
            <a:off x="411477" y="3566156"/>
            <a:ext cx="347480" cy="347479"/>
            <a:chOff x="-1" y="-1"/>
            <a:chExt cx="347478" cy="347478"/>
          </a:xfrm>
        </p:grpSpPr>
        <p:sp>
          <p:nvSpPr>
            <p:cNvPr id="620" name="Circle"/>
            <p:cNvSpPr/>
            <p:nvPr/>
          </p:nvSpPr>
          <p:spPr>
            <a:xfrm>
              <a:off x="-2" y="-2"/>
              <a:ext cx="347480" cy="347480"/>
            </a:xfrm>
            <a:prstGeom prst="ellipse">
              <a:avLst/>
            </a:prstGeom>
            <a:solidFill>
              <a:srgbClr val="2BAE8C"/>
            </a:solidFill>
            <a:ln w="12700" cap="flat">
              <a:noFill/>
              <a:miter lim="400000"/>
            </a:ln>
            <a:effectLst/>
          </p:spPr>
          <p:txBody>
            <a:bodyPr wrap="square" lIns="45718" tIns="45718" rIns="45718" bIns="45718" numCol="1" anchor="ctr">
              <a:noAutofit/>
            </a:bodyPr>
            <a:lstStyle/>
            <a:p>
              <a:pPr algn="ctr"/>
            </a:p>
          </p:txBody>
        </p:sp>
        <p:sp>
          <p:nvSpPr>
            <p:cNvPr id="621" name="4"/>
            <p:cNvSpPr txBox="1"/>
            <p:nvPr/>
          </p:nvSpPr>
          <p:spPr>
            <a:xfrm>
              <a:off x="50886" y="79057"/>
              <a:ext cx="245703" cy="18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solidFill>
                    <a:srgbClr val="FFFFFF"/>
                  </a:solidFill>
                </a:defRPr>
              </a:lvl1pPr>
            </a:lstStyle>
            <a:p>
              <a:pPr/>
              <a:r>
                <a:t>4</a:t>
              </a:r>
            </a:p>
          </p:txBody>
        </p:sp>
      </p:grpSp>
      <p:sp>
        <p:nvSpPr>
          <p:cNvPr id="623" name="Label4"/>
          <p:cNvSpPr txBox="1"/>
          <p:nvPr/>
        </p:nvSpPr>
        <p:spPr>
          <a:xfrm>
            <a:off x="960118" y="3645214"/>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Refine the model continuously</a:t>
            </a:r>
          </a:p>
        </p:txBody>
      </p:sp>
      <p:sp>
        <p:nvSpPr>
          <p:cNvPr id="624" name="Annot4"/>
          <p:cNvSpPr txBox="1"/>
          <p:nvPr/>
        </p:nvSpPr>
        <p:spPr>
          <a:xfrm>
            <a:off x="5486400" y="3554912"/>
            <a:ext cx="3474721" cy="3699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The algorithm knows your vulnerabilities before you do</a:t>
            </a:r>
          </a:p>
        </p:txBody>
      </p:sp>
      <p:grpSp>
        <p:nvGrpSpPr>
          <p:cNvPr id="627" name="Bullet5"/>
          <p:cNvGrpSpPr/>
          <p:nvPr/>
        </p:nvGrpSpPr>
        <p:grpSpPr>
          <a:xfrm>
            <a:off x="411477" y="4261100"/>
            <a:ext cx="347480" cy="347479"/>
            <a:chOff x="-1" y="-1"/>
            <a:chExt cx="347478" cy="347478"/>
          </a:xfrm>
        </p:grpSpPr>
        <p:sp>
          <p:nvSpPr>
            <p:cNvPr id="625" name="Circle"/>
            <p:cNvSpPr/>
            <p:nvPr/>
          </p:nvSpPr>
          <p:spPr>
            <a:xfrm>
              <a:off x="-2" y="-2"/>
              <a:ext cx="347480" cy="347480"/>
            </a:xfrm>
            <a:prstGeom prst="ellipse">
              <a:avLst/>
            </a:prstGeom>
            <a:solidFill>
              <a:srgbClr val="2BAE8C"/>
            </a:solidFill>
            <a:ln w="12700" cap="flat">
              <a:noFill/>
              <a:miter lim="400000"/>
            </a:ln>
            <a:effectLst/>
          </p:spPr>
          <p:txBody>
            <a:bodyPr wrap="square" lIns="45718" tIns="45718" rIns="45718" bIns="45718" numCol="1" anchor="ctr">
              <a:noAutofit/>
            </a:bodyPr>
            <a:lstStyle/>
            <a:p>
              <a:pPr algn="ctr"/>
            </a:p>
          </p:txBody>
        </p:sp>
        <p:sp>
          <p:nvSpPr>
            <p:cNvPr id="626" name="5"/>
            <p:cNvSpPr txBox="1"/>
            <p:nvPr/>
          </p:nvSpPr>
          <p:spPr>
            <a:xfrm>
              <a:off x="50886" y="79057"/>
              <a:ext cx="245703" cy="18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solidFill>
                    <a:srgbClr val="FFFFFF"/>
                  </a:solidFill>
                </a:defRPr>
              </a:lvl1pPr>
            </a:lstStyle>
            <a:p>
              <a:pPr/>
              <a:r>
                <a:t>5</a:t>
              </a:r>
            </a:p>
          </p:txBody>
        </p:sp>
      </p:grpSp>
      <p:sp>
        <p:nvSpPr>
          <p:cNvPr id="628" name="Label5"/>
          <p:cNvSpPr txBox="1"/>
          <p:nvPr/>
        </p:nvSpPr>
        <p:spPr>
          <a:xfrm>
            <a:off x="960118" y="4340158"/>
            <a:ext cx="4389125" cy="1893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1B2A4A"/>
                </a:solidFill>
              </a:defRPr>
            </a:lvl1pPr>
          </a:lstStyle>
          <a:p>
            <a:pPr/>
            <a:r>
              <a:t>Sell access to your attention</a:t>
            </a:r>
          </a:p>
        </p:txBody>
      </p:sp>
      <p:sp>
        <p:nvSpPr>
          <p:cNvPr id="629" name="Annot5"/>
          <p:cNvSpPr txBox="1"/>
          <p:nvPr/>
        </p:nvSpPr>
        <p:spPr>
          <a:xfrm>
            <a:off x="5486400" y="4351456"/>
            <a:ext cx="3474721" cy="166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1300">
                <a:solidFill>
                  <a:srgbClr val="6B7280"/>
                </a:solidFill>
              </a:defRPr>
            </a:lvl1pPr>
          </a:lstStyle>
          <a:p>
            <a:pPr/>
            <a:r>
              <a:t>You are not the customer -- you are the inventory</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HeaderBar"/>
          <p:cNvSpPr/>
          <p:nvPr/>
        </p:nvSpPr>
        <p:spPr>
          <a:xfrm>
            <a:off x="0" y="-1"/>
            <a:ext cx="9144000" cy="749810"/>
          </a:xfrm>
          <a:prstGeom prst="rect">
            <a:avLst/>
          </a:prstGeom>
          <a:solidFill>
            <a:srgbClr val="1B2A4A"/>
          </a:solidFill>
          <a:ln w="12700">
            <a:miter lim="400000"/>
          </a:ln>
        </p:spPr>
        <p:txBody>
          <a:bodyPr lIns="45718" tIns="45718" rIns="45718" bIns="45718"/>
          <a:lstStyle/>
          <a:p>
            <a:pPr/>
          </a:p>
        </p:txBody>
      </p:sp>
      <p:sp>
        <p:nvSpPr>
          <p:cNvPr id="632" name="BodyBg"/>
          <p:cNvSpPr/>
          <p:nvPr/>
        </p:nvSpPr>
        <p:spPr>
          <a:xfrm>
            <a:off x="0" y="749808"/>
            <a:ext cx="9144000" cy="4393692"/>
          </a:xfrm>
          <a:prstGeom prst="rect">
            <a:avLst/>
          </a:prstGeom>
          <a:solidFill>
            <a:srgbClr val="F7F5F0"/>
          </a:solidFill>
          <a:ln w="12700">
            <a:miter lim="400000"/>
          </a:ln>
        </p:spPr>
        <p:txBody>
          <a:bodyPr lIns="45718" tIns="45718" rIns="45718" bIns="45718"/>
          <a:lstStyle/>
          <a:p>
            <a:pPr/>
          </a:p>
        </p:txBody>
      </p:sp>
      <p:sp>
        <p:nvSpPr>
          <p:cNvPr id="633" name="SlideTitle"/>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Two Things That Actually Help</a:t>
            </a:r>
          </a:p>
        </p:txBody>
      </p:sp>
      <p:sp>
        <p:nvSpPr>
          <p:cNvPr id="634" name="Intro"/>
          <p:cNvSpPr txBox="1"/>
          <p:nvPr/>
        </p:nvSpPr>
        <p:spPr>
          <a:xfrm>
            <a:off x="411479" y="896111"/>
            <a:ext cx="8321041" cy="1893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1400">
                <a:solidFill>
                  <a:srgbClr val="6B7280"/>
                </a:solidFill>
              </a:defRPr>
            </a:lvl1pPr>
          </a:lstStyle>
          <a:p>
            <a:pPr/>
            <a:r>
              <a:t>The most consistently supported interventions in the research literature.</a:t>
            </a:r>
          </a:p>
        </p:txBody>
      </p:sp>
      <p:sp>
        <p:nvSpPr>
          <p:cNvPr id="635" name="Card1Bg"/>
          <p:cNvSpPr/>
          <p:nvPr/>
        </p:nvSpPr>
        <p:spPr>
          <a:xfrm>
            <a:off x="411478" y="1444752"/>
            <a:ext cx="4260965" cy="3200401"/>
          </a:xfrm>
          <a:prstGeom prst="rect">
            <a:avLst/>
          </a:prstGeom>
          <a:solidFill>
            <a:srgbClr val="FFFFFF"/>
          </a:solidFill>
          <a:ln w="12700">
            <a:miter lim="400000"/>
          </a:ln>
        </p:spPr>
        <p:txBody>
          <a:bodyPr lIns="45718" tIns="45718" rIns="45718" bIns="45718"/>
          <a:lstStyle/>
          <a:p>
            <a:pPr/>
          </a:p>
        </p:txBody>
      </p:sp>
      <p:sp>
        <p:nvSpPr>
          <p:cNvPr id="636" name="Card1Bar"/>
          <p:cNvSpPr/>
          <p:nvPr/>
        </p:nvSpPr>
        <p:spPr>
          <a:xfrm>
            <a:off x="411478" y="1444752"/>
            <a:ext cx="4260965" cy="73155"/>
          </a:xfrm>
          <a:prstGeom prst="rect">
            <a:avLst/>
          </a:prstGeom>
          <a:solidFill>
            <a:srgbClr val="2BAE8C"/>
          </a:solidFill>
          <a:ln w="12700">
            <a:miter lim="400000"/>
          </a:ln>
        </p:spPr>
        <p:txBody>
          <a:bodyPr lIns="45718" tIns="45718" rIns="45718" bIns="45718"/>
          <a:lstStyle/>
          <a:p>
            <a:pPr/>
          </a:p>
        </p:txBody>
      </p:sp>
      <p:sp>
        <p:nvSpPr>
          <p:cNvPr id="637" name="Card1Header"/>
          <p:cNvSpPr txBox="1"/>
          <p:nvPr/>
        </p:nvSpPr>
        <p:spPr>
          <a:xfrm>
            <a:off x="502917" y="1572766"/>
            <a:ext cx="4078086" cy="2091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600">
                <a:solidFill>
                  <a:srgbClr val="1B2A4A"/>
                </a:solidFill>
              </a:defRPr>
            </a:lvl1pPr>
          </a:lstStyle>
          <a:p>
            <a:pPr/>
            <a:r>
              <a:t>Spend Less Time in the Feed</a:t>
            </a:r>
          </a:p>
        </p:txBody>
      </p:sp>
      <p:sp>
        <p:nvSpPr>
          <p:cNvPr id="638" name="Card1Tag"/>
          <p:cNvSpPr txBox="1"/>
          <p:nvPr/>
        </p:nvSpPr>
        <p:spPr>
          <a:xfrm>
            <a:off x="502917" y="2039111"/>
            <a:ext cx="4078086" cy="1370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000">
                <a:solidFill>
                  <a:srgbClr val="2BAE8C"/>
                </a:solidFill>
              </a:defRPr>
            </a:lvl1pPr>
          </a:lstStyle>
          <a:p>
            <a:pPr/>
            <a:r>
              <a:t>REDUCE TIME ON PLATFORM</a:t>
            </a:r>
          </a:p>
        </p:txBody>
      </p:sp>
      <p:sp>
        <p:nvSpPr>
          <p:cNvPr id="639" name="Card1Body"/>
          <p:cNvSpPr txBox="1"/>
          <p:nvPr/>
        </p:nvSpPr>
        <p:spPr>
          <a:xfrm>
            <a:off x="502917" y="2377438"/>
            <a:ext cx="4078086" cy="7946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1B2A4A"/>
                </a:solidFill>
              </a:defRPr>
            </a:lvl1pPr>
          </a:lstStyle>
          <a:p>
            <a:pPr/>
            <a:r>
              <a:t>Multiple randomized controlled trials show significant reductions in depression, anxiety, and fear of missing out when social media use is limited. A 30-minute daily limit produced a 35%+ improvement in depression scores in one study. Even one week off produced measurable gains.</a:t>
            </a:r>
          </a:p>
        </p:txBody>
      </p:sp>
      <p:sp>
        <p:nvSpPr>
          <p:cNvPr id="640" name="Card2Bg"/>
          <p:cNvSpPr/>
          <p:nvPr/>
        </p:nvSpPr>
        <p:spPr>
          <a:xfrm>
            <a:off x="4762920" y="1444752"/>
            <a:ext cx="4260961" cy="3200401"/>
          </a:xfrm>
          <a:prstGeom prst="rect">
            <a:avLst/>
          </a:prstGeom>
          <a:solidFill>
            <a:srgbClr val="FFFFFF"/>
          </a:solidFill>
          <a:ln w="12700">
            <a:miter lim="400000"/>
          </a:ln>
        </p:spPr>
        <p:txBody>
          <a:bodyPr lIns="45718" tIns="45718" rIns="45718" bIns="45718"/>
          <a:lstStyle/>
          <a:p>
            <a:pPr/>
          </a:p>
        </p:txBody>
      </p:sp>
      <p:sp>
        <p:nvSpPr>
          <p:cNvPr id="641" name="Card2Bar"/>
          <p:cNvSpPr/>
          <p:nvPr/>
        </p:nvSpPr>
        <p:spPr>
          <a:xfrm>
            <a:off x="4762920" y="1444752"/>
            <a:ext cx="4260961" cy="73155"/>
          </a:xfrm>
          <a:prstGeom prst="rect">
            <a:avLst/>
          </a:prstGeom>
          <a:solidFill>
            <a:srgbClr val="2BAE8C"/>
          </a:solidFill>
          <a:ln w="12700">
            <a:miter lim="400000"/>
          </a:ln>
        </p:spPr>
        <p:txBody>
          <a:bodyPr lIns="45718" tIns="45718" rIns="45718" bIns="45718"/>
          <a:lstStyle/>
          <a:p>
            <a:pPr/>
          </a:p>
        </p:txBody>
      </p:sp>
      <p:sp>
        <p:nvSpPr>
          <p:cNvPr id="642" name="Card2Header"/>
          <p:cNvSpPr txBox="1"/>
          <p:nvPr/>
        </p:nvSpPr>
        <p:spPr>
          <a:xfrm>
            <a:off x="4854359" y="1572766"/>
            <a:ext cx="4078083" cy="2091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600">
                <a:solidFill>
                  <a:srgbClr val="1B2A4A"/>
                </a:solidFill>
              </a:defRPr>
            </a:lvl1pPr>
          </a:lstStyle>
          <a:p>
            <a:pPr/>
            <a:r>
              <a:t>Make It Harder to Get In</a:t>
            </a:r>
          </a:p>
        </p:txBody>
      </p:sp>
      <p:sp>
        <p:nvSpPr>
          <p:cNvPr id="643" name="Card2Tag"/>
          <p:cNvSpPr txBox="1"/>
          <p:nvPr/>
        </p:nvSpPr>
        <p:spPr>
          <a:xfrm>
            <a:off x="4854359" y="2039111"/>
            <a:ext cx="4078083" cy="1370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000">
                <a:solidFill>
                  <a:srgbClr val="2BAE8C"/>
                </a:solidFill>
              </a:defRPr>
            </a:lvl1pPr>
          </a:lstStyle>
          <a:p>
            <a:pPr/>
            <a:r>
              <a:t>ADD FRICTION</a:t>
            </a:r>
          </a:p>
        </p:txBody>
      </p:sp>
      <p:sp>
        <p:nvSpPr>
          <p:cNvPr id="644" name="Card2Body"/>
          <p:cNvSpPr txBox="1"/>
          <p:nvPr/>
        </p:nvSpPr>
        <p:spPr>
          <a:xfrm>
            <a:off x="4854359" y="2377438"/>
            <a:ext cx="4078083" cy="7946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1B2A4A"/>
                </a:solidFill>
              </a:defRPr>
            </a:lvl1pPr>
          </a:lstStyle>
          <a:p>
            <a:pPr/>
            <a:r>
              <a:t>Move apps off your home screen. Turn off push notifications. Switch your phone to grayscale. These small barriers shift usage from habitual and reactive to intentional. Research shows a 50% reduction in use, enforced by screen time apps, significantly improved emotional well-being.</a:t>
            </a:r>
          </a:p>
        </p:txBody>
      </p:sp>
      <p:sp>
        <p:nvSpPr>
          <p:cNvPr id="645" name="Footer"/>
          <p:cNvSpPr txBox="1"/>
          <p:nvPr/>
        </p:nvSpPr>
        <p:spPr>
          <a:xfrm>
            <a:off x="411479" y="4613147"/>
            <a:ext cx="8321041" cy="3021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6B7280"/>
                </a:solidFill>
              </a:defRPr>
            </a:lvl1pPr>
          </a:lstStyle>
          <a:p>
            <a:pPr/>
            <a:r>
              <a:t>Sources: randomized controlled trials in Cyberpsychology, Behavior &amp; Social Networking; Journal of Medical Internet Research; U.S. Surgeon General's 2023 advisory on youth mental health.</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HeaderBar"/>
          <p:cNvSpPr/>
          <p:nvPr/>
        </p:nvSpPr>
        <p:spPr>
          <a:xfrm>
            <a:off x="0" y="-1"/>
            <a:ext cx="9144000" cy="749810"/>
          </a:xfrm>
          <a:prstGeom prst="rect">
            <a:avLst/>
          </a:prstGeom>
          <a:solidFill>
            <a:srgbClr val="1B2A4A"/>
          </a:solidFill>
          <a:ln w="12700">
            <a:miter lim="400000"/>
          </a:ln>
        </p:spPr>
        <p:txBody>
          <a:bodyPr lIns="45718" tIns="45718" rIns="45718" bIns="45718"/>
          <a:lstStyle/>
          <a:p>
            <a:pPr/>
          </a:p>
        </p:txBody>
      </p:sp>
      <p:sp>
        <p:nvSpPr>
          <p:cNvPr id="648" name="BodyBg"/>
          <p:cNvSpPr/>
          <p:nvPr/>
        </p:nvSpPr>
        <p:spPr>
          <a:xfrm>
            <a:off x="0" y="749808"/>
            <a:ext cx="9144000" cy="4393692"/>
          </a:xfrm>
          <a:prstGeom prst="rect">
            <a:avLst/>
          </a:prstGeom>
          <a:solidFill>
            <a:srgbClr val="F7F5F0"/>
          </a:solidFill>
          <a:ln w="12700">
            <a:miter lim="400000"/>
          </a:ln>
        </p:spPr>
        <p:txBody>
          <a:bodyPr lIns="45718" tIns="45718" rIns="45718" bIns="45718"/>
          <a:lstStyle/>
          <a:p>
            <a:pPr/>
          </a:p>
        </p:txBody>
      </p:sp>
      <p:sp>
        <p:nvSpPr>
          <p:cNvPr id="649" name="SlideTitle"/>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Two More Evidence-Based Strategies</a:t>
            </a:r>
          </a:p>
        </p:txBody>
      </p:sp>
      <p:sp>
        <p:nvSpPr>
          <p:cNvPr id="650" name="Intro"/>
          <p:cNvSpPr txBox="1"/>
          <p:nvPr/>
        </p:nvSpPr>
        <p:spPr>
          <a:xfrm>
            <a:off x="411479" y="896111"/>
            <a:ext cx="8321041" cy="1893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1400">
                <a:solidFill>
                  <a:srgbClr val="6B7280"/>
                </a:solidFill>
              </a:defRPr>
            </a:lvl1pPr>
          </a:lstStyle>
          <a:p>
            <a:pPr/>
            <a:r>
              <a:t>Less consistent than reducing time, but worth understanding.</a:t>
            </a:r>
          </a:p>
        </p:txBody>
      </p:sp>
      <p:sp>
        <p:nvSpPr>
          <p:cNvPr id="651" name="Card1Bg"/>
          <p:cNvSpPr/>
          <p:nvPr/>
        </p:nvSpPr>
        <p:spPr>
          <a:xfrm>
            <a:off x="411478" y="1444752"/>
            <a:ext cx="4260965" cy="3200401"/>
          </a:xfrm>
          <a:prstGeom prst="rect">
            <a:avLst/>
          </a:prstGeom>
          <a:solidFill>
            <a:srgbClr val="FFFFFF"/>
          </a:solidFill>
          <a:ln w="12700">
            <a:miter lim="400000"/>
          </a:ln>
        </p:spPr>
        <p:txBody>
          <a:bodyPr lIns="45718" tIns="45718" rIns="45718" bIns="45718"/>
          <a:lstStyle/>
          <a:p>
            <a:pPr/>
          </a:p>
        </p:txBody>
      </p:sp>
      <p:sp>
        <p:nvSpPr>
          <p:cNvPr id="652" name="Card1Bar"/>
          <p:cNvSpPr/>
          <p:nvPr/>
        </p:nvSpPr>
        <p:spPr>
          <a:xfrm>
            <a:off x="411478" y="1444752"/>
            <a:ext cx="4260965" cy="73155"/>
          </a:xfrm>
          <a:prstGeom prst="rect">
            <a:avLst/>
          </a:prstGeom>
          <a:solidFill>
            <a:srgbClr val="E8A838"/>
          </a:solidFill>
          <a:ln w="12700">
            <a:miter lim="400000"/>
          </a:ln>
        </p:spPr>
        <p:txBody>
          <a:bodyPr lIns="45718" tIns="45718" rIns="45718" bIns="45718"/>
          <a:lstStyle/>
          <a:p>
            <a:pPr/>
          </a:p>
        </p:txBody>
      </p:sp>
      <p:sp>
        <p:nvSpPr>
          <p:cNvPr id="653" name="Card1Header"/>
          <p:cNvSpPr txBox="1"/>
          <p:nvPr/>
        </p:nvSpPr>
        <p:spPr>
          <a:xfrm>
            <a:off x="502917" y="1572766"/>
            <a:ext cx="4078086" cy="2091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600">
                <a:solidFill>
                  <a:srgbClr val="1B2A4A"/>
                </a:solidFill>
              </a:defRPr>
            </a:lvl1pPr>
          </a:lstStyle>
          <a:p>
            <a:pPr/>
            <a:r>
              <a:t>Switch to Chronological Feed</a:t>
            </a:r>
          </a:p>
        </p:txBody>
      </p:sp>
      <p:sp>
        <p:nvSpPr>
          <p:cNvPr id="654" name="Card1Tag"/>
          <p:cNvSpPr txBox="1"/>
          <p:nvPr/>
        </p:nvSpPr>
        <p:spPr>
          <a:xfrm>
            <a:off x="502917" y="2039111"/>
            <a:ext cx="4078086" cy="1370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000">
                <a:solidFill>
                  <a:srgbClr val="E8A838"/>
                </a:solidFill>
              </a:defRPr>
            </a:lvl1pPr>
          </a:lstStyle>
          <a:p>
            <a:pPr/>
            <a:r>
              <a:t>MIXED EVIDENCE</a:t>
            </a:r>
          </a:p>
        </p:txBody>
      </p:sp>
      <p:sp>
        <p:nvSpPr>
          <p:cNvPr id="655" name="Card1Body"/>
          <p:cNvSpPr txBox="1"/>
          <p:nvPr/>
        </p:nvSpPr>
        <p:spPr>
          <a:xfrm>
            <a:off x="502917" y="2377438"/>
            <a:ext cx="4078086" cy="629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1B2A4A"/>
                </a:solidFill>
              </a:defRPr>
            </a:lvl1pPr>
          </a:lstStyle>
          <a:p>
            <a:pPr/>
            <a:r>
              <a:t>A large field experiment found chronological feeds reduced time on platform and disrupted the engagement loop. However, the same study found more exposure to untrustworthy sources. Effects on attitudes were modest over three months. Still worth trying -- just not a clean fix.</a:t>
            </a:r>
          </a:p>
        </p:txBody>
      </p:sp>
      <p:sp>
        <p:nvSpPr>
          <p:cNvPr id="656" name="Card2Bg"/>
          <p:cNvSpPr/>
          <p:nvPr/>
        </p:nvSpPr>
        <p:spPr>
          <a:xfrm>
            <a:off x="4762920" y="1444752"/>
            <a:ext cx="4260961" cy="3200401"/>
          </a:xfrm>
          <a:prstGeom prst="rect">
            <a:avLst/>
          </a:prstGeom>
          <a:solidFill>
            <a:srgbClr val="FFFFFF"/>
          </a:solidFill>
          <a:ln w="12700">
            <a:miter lim="400000"/>
          </a:ln>
        </p:spPr>
        <p:txBody>
          <a:bodyPr lIns="45718" tIns="45718" rIns="45718" bIns="45718"/>
          <a:lstStyle/>
          <a:p>
            <a:pPr/>
          </a:p>
        </p:txBody>
      </p:sp>
      <p:sp>
        <p:nvSpPr>
          <p:cNvPr id="657" name="Card2Bar"/>
          <p:cNvSpPr/>
          <p:nvPr/>
        </p:nvSpPr>
        <p:spPr>
          <a:xfrm>
            <a:off x="4762920" y="1444752"/>
            <a:ext cx="4260961" cy="73155"/>
          </a:xfrm>
          <a:prstGeom prst="rect">
            <a:avLst/>
          </a:prstGeom>
          <a:solidFill>
            <a:srgbClr val="2BAE8C"/>
          </a:solidFill>
          <a:ln w="12700">
            <a:miter lim="400000"/>
          </a:ln>
        </p:spPr>
        <p:txBody>
          <a:bodyPr lIns="45718" tIns="45718" rIns="45718" bIns="45718"/>
          <a:lstStyle/>
          <a:p>
            <a:pPr/>
          </a:p>
        </p:txBody>
      </p:sp>
      <p:sp>
        <p:nvSpPr>
          <p:cNvPr id="658" name="Card2Header"/>
          <p:cNvSpPr txBox="1"/>
          <p:nvPr/>
        </p:nvSpPr>
        <p:spPr>
          <a:xfrm>
            <a:off x="4854359" y="1572766"/>
            <a:ext cx="4078083" cy="2091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600">
                <a:solidFill>
                  <a:srgbClr val="1B2A4A"/>
                </a:solidFill>
              </a:defRPr>
            </a:lvl1pPr>
          </a:lstStyle>
          <a:p>
            <a:pPr/>
            <a:r>
              <a:t>Learn to Recognize Manipulation</a:t>
            </a:r>
          </a:p>
        </p:txBody>
      </p:sp>
      <p:sp>
        <p:nvSpPr>
          <p:cNvPr id="659" name="Card2Tag"/>
          <p:cNvSpPr txBox="1"/>
          <p:nvPr/>
        </p:nvSpPr>
        <p:spPr>
          <a:xfrm>
            <a:off x="4854359" y="2039111"/>
            <a:ext cx="4078083" cy="1370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000">
                <a:solidFill>
                  <a:srgbClr val="2BAE8C"/>
                </a:solidFill>
              </a:defRPr>
            </a:lvl1pPr>
          </a:lstStyle>
          <a:p>
            <a:pPr/>
            <a:r>
              <a:t>STRONG EVIDENCE</a:t>
            </a:r>
          </a:p>
        </p:txBody>
      </p:sp>
      <p:sp>
        <p:nvSpPr>
          <p:cNvPr id="660" name="Card2Body"/>
          <p:cNvSpPr txBox="1"/>
          <p:nvPr/>
        </p:nvSpPr>
        <p:spPr>
          <a:xfrm>
            <a:off x="4854359" y="2377438"/>
            <a:ext cx="4078083" cy="629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1B2A4A"/>
                </a:solidFill>
              </a:defRPr>
            </a:lvl1pPr>
          </a:lstStyle>
          <a:p>
            <a:pPr/>
            <a:r>
              <a:t>"Prebunking" -- exposure to examples of manipulation techniques before you encounter them -- significantly improved recognition in 30,000-participant studies. A 19-second Instagram ad made users 21 points better at spotting emotional manipulation. Try getbadnews.com.</a:t>
            </a:r>
          </a:p>
        </p:txBody>
      </p:sp>
      <p:sp>
        <p:nvSpPr>
          <p:cNvPr id="661" name="Footer"/>
          <p:cNvSpPr txBox="1"/>
          <p:nvPr/>
        </p:nvSpPr>
        <p:spPr>
          <a:xfrm>
            <a:off x="411479" y="4613147"/>
            <a:ext cx="8321041" cy="3021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6B7280"/>
                </a:solidFill>
              </a:defRPr>
            </a:lvl1pPr>
          </a:lstStyle>
          <a:p>
            <a:pPr/>
            <a:r>
              <a:t>Sources: Bail et al., Science (2018); Aslett et al., Nature (2024); Lewandowsky et al., Science Advances (2022); Instagram field study, Harvard Misinformation Review.</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663" name="TealBar"/>
          <p:cNvSpPr/>
          <p:nvPr/>
        </p:nvSpPr>
        <p:spPr>
          <a:xfrm>
            <a:off x="-2" y="0"/>
            <a:ext cx="73156" cy="5143500"/>
          </a:xfrm>
          <a:prstGeom prst="rect">
            <a:avLst/>
          </a:prstGeom>
          <a:solidFill>
            <a:srgbClr val="2BAE8C"/>
          </a:solidFill>
          <a:ln w="12700">
            <a:miter lim="400000"/>
          </a:ln>
        </p:spPr>
        <p:txBody>
          <a:bodyPr lIns="45718" tIns="45718" rIns="45718" bIns="45718"/>
          <a:lstStyle/>
          <a:p>
            <a:pPr/>
          </a:p>
        </p:txBody>
      </p:sp>
      <p:sp>
        <p:nvSpPr>
          <p:cNvPr id="664" name="BigTitle"/>
          <p:cNvSpPr txBox="1"/>
          <p:nvPr/>
        </p:nvSpPr>
        <p:spPr>
          <a:xfrm>
            <a:off x="548640" y="549978"/>
            <a:ext cx="8046719" cy="1454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5200">
                <a:solidFill>
                  <a:srgbClr val="FFFFFF"/>
                </a:solidFill>
              </a:defRPr>
            </a:lvl1pPr>
          </a:lstStyle>
          <a:p>
            <a:pPr/>
            <a:r>
              <a:t>If it made you furious, ask why.</a:t>
            </a:r>
          </a:p>
        </p:txBody>
      </p:sp>
      <p:sp>
        <p:nvSpPr>
          <p:cNvPr id="665" name="Subtitle"/>
          <p:cNvSpPr txBox="1"/>
          <p:nvPr/>
        </p:nvSpPr>
        <p:spPr>
          <a:xfrm>
            <a:off x="548640" y="2472676"/>
            <a:ext cx="8046719" cy="3462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600">
                <a:solidFill>
                  <a:srgbClr val="2BAE8C"/>
                </a:solidFill>
              </a:defRPr>
            </a:lvl1pPr>
          </a:lstStyle>
          <a:p>
            <a:pPr/>
            <a:r>
              <a:t>Platforms profit when you react.</a:t>
            </a:r>
          </a:p>
        </p:txBody>
      </p:sp>
      <p:sp>
        <p:nvSpPr>
          <p:cNvPr id="666" name="Body1"/>
          <p:cNvSpPr txBox="1"/>
          <p:nvPr/>
        </p:nvSpPr>
        <p:spPr>
          <a:xfrm>
            <a:off x="548640" y="3017520"/>
            <a:ext cx="8046719" cy="4151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FFFFFF"/>
                </a:solidFill>
              </a:defRPr>
            </a:lvl1pPr>
          </a:lstStyle>
          <a:p>
            <a:pPr/>
            <a:r>
              <a:t>Strong emotional reactions -- especially outrage -- are often the intended effect of algorithmic design, not spontaneous responses to the facts.</a:t>
            </a:r>
          </a:p>
        </p:txBody>
      </p:sp>
      <p:sp>
        <p:nvSpPr>
          <p:cNvPr id="667" name="Body2"/>
          <p:cNvSpPr txBox="1"/>
          <p:nvPr/>
        </p:nvSpPr>
        <p:spPr>
          <a:xfrm>
            <a:off x="548640" y="3566159"/>
            <a:ext cx="8046719" cy="417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a:r>
              <a:t>When content provokes an intense reaction, treat that as a signal to pause. That pause is where the manipulation either succeeds or fails.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669"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670" name="Text 1"/>
          <p:cNvSpPr txBox="1"/>
          <p:nvPr/>
        </p:nvSpPr>
        <p:spPr>
          <a:xfrm>
            <a:off x="594360" y="982675"/>
            <a:ext cx="7955279" cy="6864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4600">
                <a:solidFill>
                  <a:srgbClr val="FFFFFF"/>
                </a:solidFill>
              </a:defRPr>
            </a:lvl1pPr>
          </a:lstStyle>
          <a:p>
            <a:pPr/>
            <a:r>
              <a:t>Your One Thing</a:t>
            </a:r>
          </a:p>
        </p:txBody>
      </p:sp>
      <p:sp>
        <p:nvSpPr>
          <p:cNvPr id="671" name="Text 2"/>
          <p:cNvSpPr txBox="1"/>
          <p:nvPr/>
        </p:nvSpPr>
        <p:spPr>
          <a:xfrm>
            <a:off x="594360" y="2024470"/>
            <a:ext cx="7955279" cy="340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2000">
                <a:solidFill>
                  <a:srgbClr val="E8A838"/>
                </a:solidFill>
              </a:defRPr>
            </a:lvl1pPr>
          </a:lstStyle>
          <a:p>
            <a:pPr/>
            <a:r>
              <a:t>What is the ONE thing you're going to do this week?</a:t>
            </a:r>
          </a:p>
        </p:txBody>
      </p:sp>
      <p:sp>
        <p:nvSpPr>
          <p:cNvPr id="672" name="Shape 3"/>
          <p:cNvSpPr/>
          <p:nvPr/>
        </p:nvSpPr>
        <p:spPr>
          <a:xfrm>
            <a:off x="548640" y="2688333"/>
            <a:ext cx="310901" cy="310901"/>
          </a:xfrm>
          <a:prstGeom prst="ellipse">
            <a:avLst/>
          </a:prstGeom>
          <a:solidFill>
            <a:srgbClr val="E8A838"/>
          </a:solidFill>
          <a:ln w="12700">
            <a:solidFill>
              <a:srgbClr val="E8A838"/>
            </a:solidFill>
          </a:ln>
        </p:spPr>
        <p:txBody>
          <a:bodyPr lIns="45718" tIns="45718" rIns="45718" bIns="45718"/>
          <a:lstStyle/>
          <a:p>
            <a:pPr/>
          </a:p>
        </p:txBody>
      </p:sp>
      <p:sp>
        <p:nvSpPr>
          <p:cNvPr id="673" name="Text 4"/>
          <p:cNvSpPr txBox="1"/>
          <p:nvPr/>
        </p:nvSpPr>
        <p:spPr>
          <a:xfrm>
            <a:off x="1069847" y="2704787"/>
            <a:ext cx="7406641" cy="277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500">
                <a:solidFill>
                  <a:srgbClr val="FFFFFF"/>
                </a:solidFill>
              </a:defRPr>
            </a:lvl1pPr>
          </a:lstStyle>
          <a:p>
            <a:pPr/>
            <a:r>
              <a:t>Set up Bitwarden (password manager)</a:t>
            </a:r>
          </a:p>
        </p:txBody>
      </p:sp>
      <p:sp>
        <p:nvSpPr>
          <p:cNvPr id="674" name="Shape 5"/>
          <p:cNvSpPr/>
          <p:nvPr/>
        </p:nvSpPr>
        <p:spPr>
          <a:xfrm>
            <a:off x="548640" y="3200400"/>
            <a:ext cx="310901" cy="310896"/>
          </a:xfrm>
          <a:prstGeom prst="ellipse">
            <a:avLst/>
          </a:prstGeom>
          <a:solidFill>
            <a:srgbClr val="E8A838"/>
          </a:solidFill>
          <a:ln w="12700">
            <a:solidFill>
              <a:srgbClr val="E8A838"/>
            </a:solidFill>
          </a:ln>
        </p:spPr>
        <p:txBody>
          <a:bodyPr lIns="45718" tIns="45718" rIns="45718" bIns="45718"/>
          <a:lstStyle/>
          <a:p>
            <a:pPr/>
          </a:p>
        </p:txBody>
      </p:sp>
      <p:sp>
        <p:nvSpPr>
          <p:cNvPr id="675" name="Text 6"/>
          <p:cNvSpPr txBox="1"/>
          <p:nvPr/>
        </p:nvSpPr>
        <p:spPr>
          <a:xfrm>
            <a:off x="1069847" y="3216849"/>
            <a:ext cx="7406641" cy="277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500">
                <a:solidFill>
                  <a:srgbClr val="FFFFFF"/>
                </a:solidFill>
              </a:defRPr>
            </a:lvl1pPr>
          </a:lstStyle>
          <a:p>
            <a:pPr/>
            <a:r>
              <a:t>Turn on two-step login for my email</a:t>
            </a:r>
          </a:p>
        </p:txBody>
      </p:sp>
      <p:sp>
        <p:nvSpPr>
          <p:cNvPr id="676" name="Shape 7"/>
          <p:cNvSpPr/>
          <p:nvPr/>
        </p:nvSpPr>
        <p:spPr>
          <a:xfrm>
            <a:off x="548640" y="3712464"/>
            <a:ext cx="310901" cy="310901"/>
          </a:xfrm>
          <a:prstGeom prst="ellipse">
            <a:avLst/>
          </a:prstGeom>
          <a:solidFill>
            <a:srgbClr val="E8A838"/>
          </a:solidFill>
          <a:ln w="12700">
            <a:solidFill>
              <a:srgbClr val="E8A838"/>
            </a:solidFill>
          </a:ln>
        </p:spPr>
        <p:txBody>
          <a:bodyPr lIns="45718" tIns="45718" rIns="45718" bIns="45718"/>
          <a:lstStyle/>
          <a:p>
            <a:pPr/>
          </a:p>
        </p:txBody>
      </p:sp>
      <p:sp>
        <p:nvSpPr>
          <p:cNvPr id="677" name="Text 8"/>
          <p:cNvSpPr txBox="1"/>
          <p:nvPr/>
        </p:nvSpPr>
        <p:spPr>
          <a:xfrm>
            <a:off x="1069847" y="3728913"/>
            <a:ext cx="7406641" cy="277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500">
                <a:solidFill>
                  <a:srgbClr val="FFFFFF"/>
                </a:solidFill>
              </a:defRPr>
            </a:lvl1pPr>
          </a:lstStyle>
          <a:p>
            <a:pPr/>
            <a:r>
              <a:t>Download Signal and message one person with it</a:t>
            </a:r>
          </a:p>
        </p:txBody>
      </p:sp>
      <p:sp>
        <p:nvSpPr>
          <p:cNvPr id="678" name="Shape 9"/>
          <p:cNvSpPr/>
          <p:nvPr/>
        </p:nvSpPr>
        <p:spPr>
          <a:xfrm>
            <a:off x="548640" y="4224528"/>
            <a:ext cx="310901" cy="310901"/>
          </a:xfrm>
          <a:prstGeom prst="ellipse">
            <a:avLst/>
          </a:prstGeom>
          <a:solidFill>
            <a:srgbClr val="E8A838"/>
          </a:solidFill>
          <a:ln w="12700">
            <a:solidFill>
              <a:srgbClr val="E8A838"/>
            </a:solidFill>
          </a:ln>
        </p:spPr>
        <p:txBody>
          <a:bodyPr lIns="45718" tIns="45718" rIns="45718" bIns="45718"/>
          <a:lstStyle/>
          <a:p>
            <a:pPr/>
          </a:p>
        </p:txBody>
      </p:sp>
      <p:sp>
        <p:nvSpPr>
          <p:cNvPr id="679" name="Text 10"/>
          <p:cNvSpPr txBox="1"/>
          <p:nvPr/>
        </p:nvSpPr>
        <p:spPr>
          <a:xfrm>
            <a:off x="1069847" y="4240978"/>
            <a:ext cx="7406641" cy="277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500">
                <a:solidFill>
                  <a:srgbClr val="FFFFFF"/>
                </a:solidFill>
              </a:defRPr>
            </a:lvl1pPr>
          </a:lstStyle>
          <a:p>
            <a:pPr/>
            <a:r>
              <a:t>Move one sensitive document off Google Drive into Proton Drive</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1" name="Shape 0"/>
          <p:cNvSpPr/>
          <p:nvPr/>
        </p:nvSpPr>
        <p:spPr>
          <a:xfrm>
            <a:off x="0" y="-1"/>
            <a:ext cx="9144000" cy="749810"/>
          </a:xfrm>
          <a:prstGeom prst="rect">
            <a:avLst/>
          </a:prstGeom>
          <a:solidFill>
            <a:srgbClr val="1B2A4A"/>
          </a:solidFill>
          <a:ln w="12700">
            <a:solidFill>
              <a:srgbClr val="1B2A4A"/>
            </a:solidFill>
          </a:ln>
        </p:spPr>
        <p:txBody>
          <a:bodyPr lIns="45718" tIns="45718" rIns="45718" bIns="45718"/>
          <a:lstStyle/>
          <a:p>
            <a:pPr/>
          </a:p>
        </p:txBody>
      </p:sp>
      <p:sp>
        <p:nvSpPr>
          <p:cNvPr id="682" name="Text 1"/>
          <p:cNvSpPr txBox="1"/>
          <p:nvPr/>
        </p:nvSpPr>
        <p:spPr>
          <a:xfrm>
            <a:off x="411480" y="227934"/>
            <a:ext cx="8732520" cy="293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FFFFFF"/>
                </a:solidFill>
              </a:defRPr>
            </a:lvl1pPr>
          </a:lstStyle>
          <a:p>
            <a:pPr/>
            <a:r>
              <a:t>Where to Learn More</a:t>
            </a:r>
          </a:p>
        </p:txBody>
      </p:sp>
      <p:sp>
        <p:nvSpPr>
          <p:cNvPr id="683" name="Shape 2"/>
          <p:cNvSpPr/>
          <p:nvPr/>
        </p:nvSpPr>
        <p:spPr>
          <a:xfrm>
            <a:off x="0" y="749808"/>
            <a:ext cx="9144000" cy="4393692"/>
          </a:xfrm>
          <a:prstGeom prst="rect">
            <a:avLst/>
          </a:prstGeom>
          <a:solidFill>
            <a:srgbClr val="F7F5F0"/>
          </a:solidFill>
          <a:ln w="12700">
            <a:solidFill>
              <a:srgbClr val="F7F5F0"/>
            </a:solidFill>
          </a:ln>
        </p:spPr>
        <p:txBody>
          <a:bodyPr lIns="45718" tIns="45718" rIns="45718" bIns="45718"/>
          <a:lstStyle/>
          <a:p>
            <a:pPr/>
          </a:p>
        </p:txBody>
      </p:sp>
      <p:sp>
        <p:nvSpPr>
          <p:cNvPr id="684" name="Shape 3"/>
          <p:cNvSpPr/>
          <p:nvPr/>
        </p:nvSpPr>
        <p:spPr>
          <a:xfrm>
            <a:off x="411480" y="1024127"/>
            <a:ext cx="54867" cy="777243"/>
          </a:xfrm>
          <a:prstGeom prst="rect">
            <a:avLst/>
          </a:prstGeom>
          <a:solidFill>
            <a:srgbClr val="2BAE8C"/>
          </a:solidFill>
          <a:ln w="12700">
            <a:solidFill>
              <a:srgbClr val="2BAE8C"/>
            </a:solidFill>
          </a:ln>
        </p:spPr>
        <p:txBody>
          <a:bodyPr lIns="45718" tIns="45718" rIns="45718" bIns="45718"/>
          <a:lstStyle/>
          <a:p>
            <a:pPr/>
          </a:p>
        </p:txBody>
      </p:sp>
      <p:sp>
        <p:nvSpPr>
          <p:cNvPr id="685" name="Text 4"/>
          <p:cNvSpPr txBox="1"/>
          <p:nvPr/>
        </p:nvSpPr>
        <p:spPr>
          <a:xfrm>
            <a:off x="658368" y="1065855"/>
            <a:ext cx="8138160" cy="3005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privacyguides.org</a:t>
            </a:r>
          </a:p>
        </p:txBody>
      </p:sp>
      <p:sp>
        <p:nvSpPr>
          <p:cNvPr id="686" name="Text 5"/>
          <p:cNvSpPr txBox="1"/>
          <p:nvPr/>
        </p:nvSpPr>
        <p:spPr>
          <a:xfrm>
            <a:off x="658368" y="1480244"/>
            <a:ext cx="8138160"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6B7280"/>
                </a:solidFill>
              </a:defRPr>
            </a:lvl1pPr>
          </a:lstStyle>
          <a:p>
            <a:pPr/>
            <a:r>
              <a:t>Well-maintained, non-commercial guide to privacy tools. Use the "Tools" section to compare services.</a:t>
            </a:r>
          </a:p>
        </p:txBody>
      </p:sp>
      <p:sp>
        <p:nvSpPr>
          <p:cNvPr id="687" name="Shape 6"/>
          <p:cNvSpPr/>
          <p:nvPr/>
        </p:nvSpPr>
        <p:spPr>
          <a:xfrm>
            <a:off x="411480" y="1984248"/>
            <a:ext cx="54867" cy="777243"/>
          </a:xfrm>
          <a:prstGeom prst="rect">
            <a:avLst/>
          </a:prstGeom>
          <a:solidFill>
            <a:srgbClr val="2BAE8C"/>
          </a:solidFill>
          <a:ln w="12700">
            <a:solidFill>
              <a:srgbClr val="2BAE8C"/>
            </a:solidFill>
          </a:ln>
        </p:spPr>
        <p:txBody>
          <a:bodyPr lIns="45718" tIns="45718" rIns="45718" bIns="45718"/>
          <a:lstStyle/>
          <a:p>
            <a:pPr/>
          </a:p>
        </p:txBody>
      </p:sp>
      <p:sp>
        <p:nvSpPr>
          <p:cNvPr id="688" name="Text 7"/>
          <p:cNvSpPr txBox="1"/>
          <p:nvPr/>
        </p:nvSpPr>
        <p:spPr>
          <a:xfrm>
            <a:off x="658368" y="2025974"/>
            <a:ext cx="8138160" cy="3005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ssd.eff.org</a:t>
            </a:r>
          </a:p>
        </p:txBody>
      </p:sp>
      <p:sp>
        <p:nvSpPr>
          <p:cNvPr id="689" name="Text 8"/>
          <p:cNvSpPr txBox="1"/>
          <p:nvPr/>
        </p:nvSpPr>
        <p:spPr>
          <a:xfrm>
            <a:off x="658368" y="2440363"/>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6B7280"/>
                </a:solidFill>
              </a:defRPr>
            </a:lvl1pPr>
          </a:lstStyle>
          <a:p>
            <a:pPr/>
            <a:r>
              <a:t>EFF Surveillance Self-Defense. Guides organized by threat level — from basic to high-risk activist.</a:t>
            </a:r>
          </a:p>
        </p:txBody>
      </p:sp>
      <p:sp>
        <p:nvSpPr>
          <p:cNvPr id="690" name="Shape 9"/>
          <p:cNvSpPr/>
          <p:nvPr/>
        </p:nvSpPr>
        <p:spPr>
          <a:xfrm>
            <a:off x="411480" y="2944366"/>
            <a:ext cx="54867" cy="777244"/>
          </a:xfrm>
          <a:prstGeom prst="rect">
            <a:avLst/>
          </a:prstGeom>
          <a:solidFill>
            <a:srgbClr val="2BAE8C"/>
          </a:solidFill>
          <a:ln w="12700">
            <a:solidFill>
              <a:srgbClr val="2BAE8C"/>
            </a:solidFill>
          </a:ln>
        </p:spPr>
        <p:txBody>
          <a:bodyPr lIns="45718" tIns="45718" rIns="45718" bIns="45718"/>
          <a:lstStyle/>
          <a:p>
            <a:pPr/>
          </a:p>
        </p:txBody>
      </p:sp>
      <p:sp>
        <p:nvSpPr>
          <p:cNvPr id="691" name="Text 10"/>
          <p:cNvSpPr txBox="1"/>
          <p:nvPr/>
        </p:nvSpPr>
        <p:spPr>
          <a:xfrm>
            <a:off x="658368" y="2986096"/>
            <a:ext cx="8138160"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activistchecklist.org</a:t>
            </a:r>
          </a:p>
        </p:txBody>
      </p:sp>
      <p:sp>
        <p:nvSpPr>
          <p:cNvPr id="692" name="Text 11"/>
          <p:cNvSpPr txBox="1"/>
          <p:nvPr/>
        </p:nvSpPr>
        <p:spPr>
          <a:xfrm>
            <a:off x="658368" y="3400483"/>
            <a:ext cx="8138160" cy="2581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6B7280"/>
                </a:solidFill>
              </a:defRPr>
            </a:lvl1pPr>
          </a:lstStyle>
          <a:p>
            <a:pPr/>
            <a:r>
              <a:t>Practical security checklists specifically designed for organizers and activists.</a:t>
            </a:r>
          </a:p>
        </p:txBody>
      </p:sp>
      <p:sp>
        <p:nvSpPr>
          <p:cNvPr id="693" name="Shape 12"/>
          <p:cNvSpPr/>
          <p:nvPr/>
        </p:nvSpPr>
        <p:spPr>
          <a:xfrm>
            <a:off x="411480" y="3904488"/>
            <a:ext cx="54867" cy="777243"/>
          </a:xfrm>
          <a:prstGeom prst="rect">
            <a:avLst/>
          </a:prstGeom>
          <a:solidFill>
            <a:srgbClr val="2BAE8C"/>
          </a:solidFill>
          <a:ln w="12700">
            <a:solidFill>
              <a:srgbClr val="2BAE8C"/>
            </a:solidFill>
          </a:ln>
        </p:spPr>
        <p:txBody>
          <a:bodyPr lIns="45718" tIns="45718" rIns="45718" bIns="45718"/>
          <a:lstStyle/>
          <a:p>
            <a:pPr/>
          </a:p>
        </p:txBody>
      </p:sp>
      <p:sp>
        <p:nvSpPr>
          <p:cNvPr id="694" name="Text 13"/>
          <p:cNvSpPr txBox="1"/>
          <p:nvPr/>
        </p:nvSpPr>
        <p:spPr>
          <a:xfrm>
            <a:off x="658368" y="3946215"/>
            <a:ext cx="8138160"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600">
                <a:solidFill>
                  <a:srgbClr val="1B2A4A"/>
                </a:solidFill>
              </a:defRPr>
            </a:lvl1pPr>
          </a:lstStyle>
          <a:p>
            <a:pPr/>
            <a:r>
              <a:t>signal.org</a:t>
            </a:r>
          </a:p>
        </p:txBody>
      </p:sp>
      <p:sp>
        <p:nvSpPr>
          <p:cNvPr id="695" name="Text 14"/>
          <p:cNvSpPr txBox="1"/>
          <p:nvPr/>
        </p:nvSpPr>
        <p:spPr>
          <a:xfrm>
            <a:off x="658368" y="4360602"/>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6B7280"/>
                </a:solidFill>
              </a:defRPr>
            </a:lvl1pPr>
          </a:lstStyle>
          <a:p>
            <a:pPr/>
            <a:r>
              <a:t>Download Signal. The most important single step most people can take.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F5FA"/>
        </a:solidFill>
      </p:bgPr>
    </p:bg>
    <p:spTree>
      <p:nvGrpSpPr>
        <p:cNvPr id="1" name=""/>
        <p:cNvGrpSpPr/>
        <p:nvPr/>
      </p:nvGrpSpPr>
      <p:grpSpPr>
        <a:xfrm>
          <a:off x="0" y="0"/>
          <a:ext cx="0" cy="0"/>
          <a:chOff x="0" y="0"/>
          <a:chExt cx="0" cy="0"/>
        </a:xfrm>
      </p:grpSpPr>
      <p:sp>
        <p:nvSpPr>
          <p:cNvPr id="97" name="Shape 0"/>
          <p:cNvSpPr/>
          <p:nvPr/>
        </p:nvSpPr>
        <p:spPr>
          <a:xfrm>
            <a:off x="0" y="0"/>
            <a:ext cx="9144000" cy="1005839"/>
          </a:xfrm>
          <a:prstGeom prst="rect">
            <a:avLst/>
          </a:prstGeom>
          <a:solidFill>
            <a:srgbClr val="1A3A5C"/>
          </a:solidFill>
          <a:ln w="12700">
            <a:solidFill>
              <a:srgbClr val="1A3A5C"/>
            </a:solidFill>
          </a:ln>
        </p:spPr>
        <p:txBody>
          <a:bodyPr lIns="45718" tIns="45718" rIns="45718" bIns="45718"/>
          <a:lstStyle/>
          <a:p>
            <a:pPr/>
          </a:p>
        </p:txBody>
      </p:sp>
      <p:sp>
        <p:nvSpPr>
          <p:cNvPr id="98" name="Shape 1"/>
          <p:cNvSpPr/>
          <p:nvPr/>
        </p:nvSpPr>
        <p:spPr>
          <a:xfrm>
            <a:off x="365758" y="182879"/>
            <a:ext cx="640084" cy="640084"/>
          </a:xfrm>
          <a:prstGeom prst="ellipse">
            <a:avLst/>
          </a:prstGeom>
          <a:solidFill>
            <a:srgbClr val="0D9488"/>
          </a:solidFill>
          <a:ln w="12700">
            <a:solidFill>
              <a:srgbClr val="0D9488"/>
            </a:solidFill>
          </a:ln>
        </p:spPr>
        <p:txBody>
          <a:bodyPr lIns="45718" tIns="45718" rIns="45718" bIns="45718"/>
          <a:lstStyle/>
          <a:p>
            <a:pPr/>
          </a:p>
        </p:txBody>
      </p:sp>
      <p:sp>
        <p:nvSpPr>
          <p:cNvPr id="99" name="Text 3"/>
          <p:cNvSpPr txBox="1"/>
          <p:nvPr/>
        </p:nvSpPr>
        <p:spPr>
          <a:xfrm>
            <a:off x="1188719" y="523491"/>
            <a:ext cx="7589519" cy="342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400">
                <a:solidFill>
                  <a:srgbClr val="FFFFFF"/>
                </a:solidFill>
                <a:latin typeface="Georgia"/>
                <a:ea typeface="Georgia"/>
                <a:cs typeface="Georgia"/>
                <a:sym typeface="Georgia"/>
              </a:defRPr>
            </a:lvl1pPr>
          </a:lstStyle>
          <a:p>
            <a:pPr/>
            <a:r>
              <a:t>Not All Encryption Is Equal</a:t>
            </a:r>
          </a:p>
        </p:txBody>
      </p:sp>
      <p:pic>
        <p:nvPicPr>
          <p:cNvPr id="100" name="Image 0" descr="Image 0"/>
          <p:cNvPicPr>
            <a:picLocks noChangeAspect="1"/>
          </p:cNvPicPr>
          <p:nvPr/>
        </p:nvPicPr>
        <p:blipFill>
          <a:blip r:embed="rId2">
            <a:extLst/>
          </a:blip>
          <a:stretch>
            <a:fillRect/>
          </a:stretch>
        </p:blipFill>
        <p:spPr>
          <a:xfrm>
            <a:off x="475487" y="292608"/>
            <a:ext cx="420627" cy="420624"/>
          </a:xfrm>
          <a:prstGeom prst="rect">
            <a:avLst/>
          </a:prstGeom>
          <a:ln w="12700">
            <a:miter lim="400000"/>
          </a:ln>
        </p:spPr>
      </p:pic>
      <p:sp>
        <p:nvSpPr>
          <p:cNvPr id="101" name="Shape 4"/>
          <p:cNvSpPr/>
          <p:nvPr/>
        </p:nvSpPr>
        <p:spPr>
          <a:xfrm>
            <a:off x="0" y="1005838"/>
            <a:ext cx="9144000" cy="1764796"/>
          </a:xfrm>
          <a:prstGeom prst="rect">
            <a:avLst/>
          </a:prstGeom>
          <a:solidFill>
            <a:srgbClr val="FEF2F2"/>
          </a:solidFill>
          <a:ln w="12700">
            <a:solidFill>
              <a:srgbClr val="FEF2F2"/>
            </a:solidFill>
          </a:ln>
        </p:spPr>
        <p:txBody>
          <a:bodyPr lIns="45718" tIns="45718" rIns="45718" bIns="45718"/>
          <a:lstStyle/>
          <a:p>
            <a:pPr/>
          </a:p>
        </p:txBody>
      </p:sp>
      <p:sp>
        <p:nvSpPr>
          <p:cNvPr id="102" name="Shape 5"/>
          <p:cNvSpPr/>
          <p:nvPr/>
        </p:nvSpPr>
        <p:spPr>
          <a:xfrm>
            <a:off x="0" y="1005838"/>
            <a:ext cx="9144000" cy="347475"/>
          </a:xfrm>
          <a:prstGeom prst="rect">
            <a:avLst/>
          </a:prstGeom>
          <a:solidFill>
            <a:srgbClr val="FECACA"/>
          </a:solidFill>
          <a:ln w="12700">
            <a:solidFill>
              <a:srgbClr val="FECACA"/>
            </a:solidFill>
          </a:ln>
        </p:spPr>
        <p:txBody>
          <a:bodyPr lIns="45718" tIns="45718" rIns="45718" bIns="45718"/>
          <a:lstStyle/>
          <a:p>
            <a:pPr/>
          </a:p>
        </p:txBody>
      </p:sp>
      <p:sp>
        <p:nvSpPr>
          <p:cNvPr id="103" name="Text 6"/>
          <p:cNvSpPr txBox="1"/>
          <p:nvPr/>
        </p:nvSpPr>
        <p:spPr>
          <a:xfrm>
            <a:off x="182879" y="1112440"/>
            <a:ext cx="8778242" cy="13426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100">
                <a:solidFill>
                  <a:srgbClr val="991B1B"/>
                </a:solidFill>
              </a:defRPr>
            </a:lvl1pPr>
          </a:lstStyle>
          <a:p>
            <a:pPr/>
            <a:r>
              <a:t>Client-Server Encryption  (e.g. many messaging apps) — wire is encrypted, but the server decrypts and can read your messages</a:t>
            </a:r>
          </a:p>
        </p:txBody>
      </p:sp>
      <p:sp>
        <p:nvSpPr>
          <p:cNvPr id="104" name="Shape 7"/>
          <p:cNvSpPr/>
          <p:nvPr/>
        </p:nvSpPr>
        <p:spPr>
          <a:xfrm>
            <a:off x="91439" y="1408174"/>
            <a:ext cx="1261873" cy="274322"/>
          </a:xfrm>
          <a:prstGeom prst="rect">
            <a:avLst/>
          </a:prstGeom>
          <a:solidFill>
            <a:srgbClr val="1E293B"/>
          </a:solidFill>
          <a:ln w="12700">
            <a:solidFill>
              <a:srgbClr val="1E293B"/>
            </a:solidFill>
          </a:ln>
        </p:spPr>
        <p:txBody>
          <a:bodyPr lIns="45718" tIns="45718" rIns="45718" bIns="45718"/>
          <a:lstStyle/>
          <a:p>
            <a:pPr/>
          </a:p>
        </p:txBody>
      </p:sp>
      <p:sp>
        <p:nvSpPr>
          <p:cNvPr id="105" name="Text 8"/>
          <p:cNvSpPr txBox="1"/>
          <p:nvPr/>
        </p:nvSpPr>
        <p:spPr>
          <a:xfrm>
            <a:off x="137159" y="1432483"/>
            <a:ext cx="1170434"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1100">
                <a:solidFill>
                  <a:srgbClr val="FFFFFF"/>
                </a:solidFill>
              </a:defRPr>
            </a:lvl1pPr>
          </a:lstStyle>
          <a:p>
            <a:pPr/>
            <a:r>
              <a:t>Hello!</a:t>
            </a:r>
          </a:p>
        </p:txBody>
      </p:sp>
      <p:sp>
        <p:nvSpPr>
          <p:cNvPr id="106" name="Shape 9"/>
          <p:cNvSpPr/>
          <p:nvPr/>
        </p:nvSpPr>
        <p:spPr>
          <a:xfrm>
            <a:off x="7333488" y="1408174"/>
            <a:ext cx="1261875" cy="274322"/>
          </a:xfrm>
          <a:prstGeom prst="rect">
            <a:avLst/>
          </a:prstGeom>
          <a:solidFill>
            <a:srgbClr val="1E293B"/>
          </a:solidFill>
          <a:ln w="12700">
            <a:solidFill>
              <a:srgbClr val="1E293B"/>
            </a:solidFill>
          </a:ln>
        </p:spPr>
        <p:txBody>
          <a:bodyPr lIns="45718" tIns="45718" rIns="45718" bIns="45718"/>
          <a:lstStyle/>
          <a:p>
            <a:pPr/>
          </a:p>
        </p:txBody>
      </p:sp>
      <p:sp>
        <p:nvSpPr>
          <p:cNvPr id="107" name="Text 10"/>
          <p:cNvSpPr txBox="1"/>
          <p:nvPr/>
        </p:nvSpPr>
        <p:spPr>
          <a:xfrm>
            <a:off x="7379206" y="1432483"/>
            <a:ext cx="1170435"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1100">
                <a:solidFill>
                  <a:srgbClr val="FFFFFF"/>
                </a:solidFill>
              </a:defRPr>
            </a:lvl1pPr>
          </a:lstStyle>
          <a:p>
            <a:pPr/>
            <a:r>
              <a:t>Hello!</a:t>
            </a:r>
          </a:p>
        </p:txBody>
      </p:sp>
      <p:sp>
        <p:nvSpPr>
          <p:cNvPr id="108" name="Shape 11"/>
          <p:cNvSpPr/>
          <p:nvPr/>
        </p:nvSpPr>
        <p:spPr>
          <a:xfrm>
            <a:off x="425194" y="1746504"/>
            <a:ext cx="594365" cy="594365"/>
          </a:xfrm>
          <a:prstGeom prst="ellipse">
            <a:avLst/>
          </a:prstGeom>
          <a:solidFill>
            <a:srgbClr val="0EA5E9"/>
          </a:solidFill>
          <a:ln w="12700">
            <a:solidFill>
              <a:srgbClr val="0EA5E9"/>
            </a:solidFill>
          </a:ln>
        </p:spPr>
        <p:txBody>
          <a:bodyPr lIns="45718" tIns="45718" rIns="45718" bIns="45718"/>
          <a:lstStyle/>
          <a:p>
            <a:pPr/>
          </a:p>
        </p:txBody>
      </p:sp>
      <p:pic>
        <p:nvPicPr>
          <p:cNvPr id="109" name="Image 1" descr="Image 1"/>
          <p:cNvPicPr>
            <a:picLocks noChangeAspect="1"/>
          </p:cNvPicPr>
          <p:nvPr/>
        </p:nvPicPr>
        <p:blipFill>
          <a:blip r:embed="rId3">
            <a:extLst/>
          </a:blip>
          <a:stretch>
            <a:fillRect/>
          </a:stretch>
        </p:blipFill>
        <p:spPr>
          <a:xfrm>
            <a:off x="530351" y="1847088"/>
            <a:ext cx="384049" cy="384051"/>
          </a:xfrm>
          <a:prstGeom prst="rect">
            <a:avLst/>
          </a:prstGeom>
          <a:ln w="12700">
            <a:miter lim="400000"/>
          </a:ln>
        </p:spPr>
      </p:pic>
      <p:sp>
        <p:nvSpPr>
          <p:cNvPr id="110" name="Text 12"/>
          <p:cNvSpPr txBox="1"/>
          <p:nvPr/>
        </p:nvSpPr>
        <p:spPr>
          <a:xfrm>
            <a:off x="91439" y="2401746"/>
            <a:ext cx="1261873" cy="1342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100">
                <a:solidFill>
                  <a:srgbClr val="1E293B"/>
                </a:solidFill>
              </a:defRPr>
            </a:lvl1pPr>
          </a:lstStyle>
          <a:p>
            <a:pPr/>
            <a:r>
              <a:t>Alice</a:t>
            </a:r>
          </a:p>
        </p:txBody>
      </p:sp>
      <p:sp>
        <p:nvSpPr>
          <p:cNvPr id="111" name="Shape 13"/>
          <p:cNvSpPr/>
          <p:nvPr/>
        </p:nvSpPr>
        <p:spPr>
          <a:xfrm>
            <a:off x="7667242" y="1746504"/>
            <a:ext cx="594365" cy="594365"/>
          </a:xfrm>
          <a:prstGeom prst="ellipse">
            <a:avLst/>
          </a:prstGeom>
          <a:solidFill>
            <a:srgbClr val="0D9488"/>
          </a:solidFill>
          <a:ln w="12700">
            <a:solidFill>
              <a:srgbClr val="0D9488"/>
            </a:solidFill>
          </a:ln>
        </p:spPr>
        <p:txBody>
          <a:bodyPr lIns="45718" tIns="45718" rIns="45718" bIns="45718"/>
          <a:lstStyle/>
          <a:p>
            <a:pPr/>
          </a:p>
        </p:txBody>
      </p:sp>
      <p:pic>
        <p:nvPicPr>
          <p:cNvPr id="112" name="Image 2" descr="Image 2"/>
          <p:cNvPicPr>
            <a:picLocks noChangeAspect="1"/>
          </p:cNvPicPr>
          <p:nvPr/>
        </p:nvPicPr>
        <p:blipFill>
          <a:blip r:embed="rId3">
            <a:extLst/>
          </a:blip>
          <a:stretch>
            <a:fillRect/>
          </a:stretch>
        </p:blipFill>
        <p:spPr>
          <a:xfrm>
            <a:off x="7772400" y="1847088"/>
            <a:ext cx="384048" cy="384051"/>
          </a:xfrm>
          <a:prstGeom prst="rect">
            <a:avLst/>
          </a:prstGeom>
          <a:ln w="12700">
            <a:miter lim="400000"/>
          </a:ln>
        </p:spPr>
      </p:pic>
      <p:sp>
        <p:nvSpPr>
          <p:cNvPr id="113" name="Text 14"/>
          <p:cNvSpPr txBox="1"/>
          <p:nvPr/>
        </p:nvSpPr>
        <p:spPr>
          <a:xfrm>
            <a:off x="7333488" y="2401746"/>
            <a:ext cx="1261875" cy="1342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100">
                <a:solidFill>
                  <a:srgbClr val="1E293B"/>
                </a:solidFill>
              </a:defRPr>
            </a:lvl1pPr>
          </a:lstStyle>
          <a:p>
            <a:pPr/>
            <a:r>
              <a:t>Bob</a:t>
            </a:r>
          </a:p>
        </p:txBody>
      </p:sp>
      <p:sp>
        <p:nvSpPr>
          <p:cNvPr id="114" name="Text 15"/>
          <p:cNvSpPr txBox="1"/>
          <p:nvPr/>
        </p:nvSpPr>
        <p:spPr>
          <a:xfrm>
            <a:off x="1399032" y="1748027"/>
            <a:ext cx="1481331"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000">
                <a:solidFill>
                  <a:srgbClr val="F59E0B"/>
                </a:solidFill>
                <a:latin typeface="Consolas"/>
                <a:ea typeface="Consolas"/>
                <a:cs typeface="Consolas"/>
                <a:sym typeface="Consolas"/>
              </a:defRPr>
            </a:lvl1pPr>
          </a:lstStyle>
          <a:p>
            <a:pPr/>
            <a:r>
              <a:t>Xj3#mL9...</a:t>
            </a:r>
          </a:p>
        </p:txBody>
      </p:sp>
      <p:sp>
        <p:nvSpPr>
          <p:cNvPr id="115" name="Shape 16"/>
          <p:cNvSpPr/>
          <p:nvPr/>
        </p:nvSpPr>
        <p:spPr>
          <a:xfrm>
            <a:off x="1399032" y="1979676"/>
            <a:ext cx="1481331" cy="128019"/>
          </a:xfrm>
          <a:prstGeom prst="rect">
            <a:avLst/>
          </a:prstGeom>
          <a:solidFill>
            <a:srgbClr val="F59E0B"/>
          </a:solidFill>
          <a:ln w="12700">
            <a:solidFill>
              <a:srgbClr val="F59E0B"/>
            </a:solidFill>
          </a:ln>
        </p:spPr>
        <p:txBody>
          <a:bodyPr lIns="45718" tIns="45718" rIns="45718" bIns="45718"/>
          <a:lstStyle/>
          <a:p>
            <a:pPr/>
          </a:p>
        </p:txBody>
      </p:sp>
      <p:sp>
        <p:nvSpPr>
          <p:cNvPr id="116" name="Shape 17"/>
          <p:cNvSpPr/>
          <p:nvPr/>
        </p:nvSpPr>
        <p:spPr>
          <a:xfrm>
            <a:off x="2002533" y="2144266"/>
            <a:ext cx="274325" cy="274325"/>
          </a:xfrm>
          <a:prstGeom prst="ellipse">
            <a:avLst/>
          </a:prstGeom>
          <a:solidFill>
            <a:srgbClr val="F59E0B"/>
          </a:solidFill>
          <a:ln w="12700">
            <a:solidFill>
              <a:srgbClr val="F59E0B"/>
            </a:solidFill>
          </a:ln>
        </p:spPr>
        <p:txBody>
          <a:bodyPr lIns="45718" tIns="45718" rIns="45718" bIns="45718"/>
          <a:lstStyle/>
          <a:p>
            <a:pPr/>
          </a:p>
        </p:txBody>
      </p:sp>
      <p:pic>
        <p:nvPicPr>
          <p:cNvPr id="117" name="Image 3" descr="Image 3"/>
          <p:cNvPicPr>
            <a:picLocks noChangeAspect="1"/>
          </p:cNvPicPr>
          <p:nvPr/>
        </p:nvPicPr>
        <p:blipFill>
          <a:blip r:embed="rId2">
            <a:extLst/>
          </a:blip>
          <a:stretch>
            <a:fillRect/>
          </a:stretch>
        </p:blipFill>
        <p:spPr>
          <a:xfrm>
            <a:off x="2039111" y="2180844"/>
            <a:ext cx="201169" cy="201171"/>
          </a:xfrm>
          <a:prstGeom prst="rect">
            <a:avLst/>
          </a:prstGeom>
          <a:ln w="12700">
            <a:miter lim="400000"/>
          </a:ln>
        </p:spPr>
      </p:pic>
      <p:sp>
        <p:nvSpPr>
          <p:cNvPr id="118" name="Text 18"/>
          <p:cNvSpPr txBox="1"/>
          <p:nvPr/>
        </p:nvSpPr>
        <p:spPr>
          <a:xfrm>
            <a:off x="5806440" y="1748027"/>
            <a:ext cx="1481331"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000">
                <a:solidFill>
                  <a:srgbClr val="F59E0B"/>
                </a:solidFill>
                <a:latin typeface="Consolas"/>
                <a:ea typeface="Consolas"/>
                <a:cs typeface="Consolas"/>
                <a:sym typeface="Consolas"/>
              </a:defRPr>
            </a:lvl1pPr>
          </a:lstStyle>
          <a:p>
            <a:pPr/>
            <a:r>
              <a:t>Xj3#mL9...</a:t>
            </a:r>
          </a:p>
        </p:txBody>
      </p:sp>
      <p:sp>
        <p:nvSpPr>
          <p:cNvPr id="119" name="Shape 19"/>
          <p:cNvSpPr/>
          <p:nvPr/>
        </p:nvSpPr>
        <p:spPr>
          <a:xfrm>
            <a:off x="5806440" y="1979676"/>
            <a:ext cx="1481331" cy="128019"/>
          </a:xfrm>
          <a:prstGeom prst="rect">
            <a:avLst/>
          </a:prstGeom>
          <a:solidFill>
            <a:srgbClr val="F59E0B"/>
          </a:solidFill>
          <a:ln w="12700">
            <a:solidFill>
              <a:srgbClr val="F59E0B"/>
            </a:solidFill>
          </a:ln>
        </p:spPr>
        <p:txBody>
          <a:bodyPr lIns="45718" tIns="45718" rIns="45718" bIns="45718"/>
          <a:lstStyle/>
          <a:p>
            <a:pPr/>
          </a:p>
        </p:txBody>
      </p:sp>
      <p:sp>
        <p:nvSpPr>
          <p:cNvPr id="120" name="Shape 20"/>
          <p:cNvSpPr/>
          <p:nvPr/>
        </p:nvSpPr>
        <p:spPr>
          <a:xfrm>
            <a:off x="6409944" y="2144266"/>
            <a:ext cx="274325" cy="274325"/>
          </a:xfrm>
          <a:prstGeom prst="ellipse">
            <a:avLst/>
          </a:prstGeom>
          <a:solidFill>
            <a:srgbClr val="F59E0B"/>
          </a:solidFill>
          <a:ln w="12700">
            <a:solidFill>
              <a:srgbClr val="F59E0B"/>
            </a:solidFill>
          </a:ln>
        </p:spPr>
        <p:txBody>
          <a:bodyPr lIns="45718" tIns="45718" rIns="45718" bIns="45718"/>
          <a:lstStyle/>
          <a:p>
            <a:pPr/>
          </a:p>
        </p:txBody>
      </p:sp>
      <p:pic>
        <p:nvPicPr>
          <p:cNvPr id="121" name="Image 4" descr="Image 4"/>
          <p:cNvPicPr>
            <a:picLocks noChangeAspect="1"/>
          </p:cNvPicPr>
          <p:nvPr/>
        </p:nvPicPr>
        <p:blipFill>
          <a:blip r:embed="rId2">
            <a:extLst/>
          </a:blip>
          <a:stretch>
            <a:fillRect/>
          </a:stretch>
        </p:blipFill>
        <p:spPr>
          <a:xfrm>
            <a:off x="6446520" y="2180844"/>
            <a:ext cx="201171" cy="201171"/>
          </a:xfrm>
          <a:prstGeom prst="rect">
            <a:avLst/>
          </a:prstGeom>
          <a:ln w="12700">
            <a:miter lim="400000"/>
          </a:ln>
        </p:spPr>
      </p:pic>
      <p:sp>
        <p:nvSpPr>
          <p:cNvPr id="122" name="Shape 21"/>
          <p:cNvSpPr/>
          <p:nvPr/>
        </p:nvSpPr>
        <p:spPr>
          <a:xfrm>
            <a:off x="2926077" y="1399032"/>
            <a:ext cx="2834645" cy="1325883"/>
          </a:xfrm>
          <a:prstGeom prst="rect">
            <a:avLst/>
          </a:prstGeom>
          <a:solidFill>
            <a:srgbClr val="FEF2F2"/>
          </a:solidFill>
          <a:ln w="25400">
            <a:solidFill>
              <a:srgbClr val="DC2626"/>
            </a:solidFill>
          </a:ln>
        </p:spPr>
        <p:txBody>
          <a:bodyPr lIns="45718" tIns="45718" rIns="45718" bIns="45718"/>
          <a:lstStyle/>
          <a:p>
            <a:pPr/>
          </a:p>
        </p:txBody>
      </p:sp>
      <p:sp>
        <p:nvSpPr>
          <p:cNvPr id="123" name="Shape 22"/>
          <p:cNvSpPr/>
          <p:nvPr/>
        </p:nvSpPr>
        <p:spPr>
          <a:xfrm>
            <a:off x="4160520" y="1453896"/>
            <a:ext cx="365765" cy="365765"/>
          </a:xfrm>
          <a:prstGeom prst="ellipse">
            <a:avLst/>
          </a:prstGeom>
          <a:solidFill>
            <a:srgbClr val="DC2626"/>
          </a:solidFill>
          <a:ln w="12700">
            <a:solidFill>
              <a:srgbClr val="DC2626"/>
            </a:solidFill>
          </a:ln>
        </p:spPr>
        <p:txBody>
          <a:bodyPr lIns="45718" tIns="45718" rIns="45718" bIns="45718"/>
          <a:lstStyle/>
          <a:p>
            <a:pPr/>
          </a:p>
        </p:txBody>
      </p:sp>
      <p:pic>
        <p:nvPicPr>
          <p:cNvPr id="124" name="Image 5" descr="Image 5"/>
          <p:cNvPicPr>
            <a:picLocks noChangeAspect="1"/>
          </p:cNvPicPr>
          <p:nvPr/>
        </p:nvPicPr>
        <p:blipFill>
          <a:blip r:embed="rId4">
            <a:extLst/>
          </a:blip>
          <a:stretch>
            <a:fillRect/>
          </a:stretch>
        </p:blipFill>
        <p:spPr>
          <a:xfrm>
            <a:off x="4206240" y="1499616"/>
            <a:ext cx="274323" cy="274323"/>
          </a:xfrm>
          <a:prstGeom prst="rect">
            <a:avLst/>
          </a:prstGeom>
          <a:ln w="12700">
            <a:miter lim="400000"/>
          </a:ln>
        </p:spPr>
      </p:pic>
      <p:sp>
        <p:nvSpPr>
          <p:cNvPr id="125" name="Text 23"/>
          <p:cNvSpPr txBox="1"/>
          <p:nvPr/>
        </p:nvSpPr>
        <p:spPr>
          <a:xfrm>
            <a:off x="2926077" y="1829307"/>
            <a:ext cx="28346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900">
                <a:solidFill>
                  <a:srgbClr val="DC2626"/>
                </a:solidFill>
              </a:defRPr>
            </a:lvl1pPr>
          </a:lstStyle>
          <a:p>
            <a:pPr/>
            <a:r>
              <a:t>SERVER</a:t>
            </a:r>
          </a:p>
        </p:txBody>
      </p:sp>
      <p:sp>
        <p:nvSpPr>
          <p:cNvPr id="126" name="Text 24"/>
          <p:cNvSpPr txBox="1"/>
          <p:nvPr/>
        </p:nvSpPr>
        <p:spPr>
          <a:xfrm>
            <a:off x="3017520" y="2053016"/>
            <a:ext cx="2651763" cy="16421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100">
                <a:solidFill>
                  <a:srgbClr val="DC2626"/>
                </a:solidFill>
              </a:defRPr>
            </a:lvl1pPr>
          </a:lstStyle>
          <a:p>
            <a:pPr/>
            <a:r>
              <a:t>⚠  Sees your message:</a:t>
            </a:r>
          </a:p>
        </p:txBody>
      </p:sp>
      <p:sp>
        <p:nvSpPr>
          <p:cNvPr id="127" name="Text 25"/>
          <p:cNvSpPr txBox="1"/>
          <p:nvPr/>
        </p:nvSpPr>
        <p:spPr>
          <a:xfrm>
            <a:off x="3017520" y="2283460"/>
            <a:ext cx="2651763"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a:solidFill>
                  <a:srgbClr val="DC2626"/>
                </a:solidFill>
                <a:latin typeface="Consolas"/>
                <a:ea typeface="Consolas"/>
                <a:cs typeface="Consolas"/>
                <a:sym typeface="Consolas"/>
              </a:defRPr>
            </a:lvl1pPr>
          </a:lstStyle>
          <a:p>
            <a:pPr/>
            <a:r>
              <a:t>Hello!</a:t>
            </a:r>
          </a:p>
        </p:txBody>
      </p:sp>
      <p:sp>
        <p:nvSpPr>
          <p:cNvPr id="128" name="Shape 26"/>
          <p:cNvSpPr/>
          <p:nvPr/>
        </p:nvSpPr>
        <p:spPr>
          <a:xfrm>
            <a:off x="0" y="2770632"/>
            <a:ext cx="9144000" cy="1764795"/>
          </a:xfrm>
          <a:prstGeom prst="rect">
            <a:avLst/>
          </a:prstGeom>
          <a:solidFill>
            <a:srgbClr val="F0FDF4"/>
          </a:solidFill>
          <a:ln w="12700">
            <a:solidFill>
              <a:srgbClr val="F0FDF4"/>
            </a:solidFill>
          </a:ln>
        </p:spPr>
        <p:txBody>
          <a:bodyPr lIns="45718" tIns="45718" rIns="45718" bIns="45718"/>
          <a:lstStyle/>
          <a:p>
            <a:pPr/>
          </a:p>
        </p:txBody>
      </p:sp>
      <p:sp>
        <p:nvSpPr>
          <p:cNvPr id="129" name="Shape 27"/>
          <p:cNvSpPr/>
          <p:nvPr/>
        </p:nvSpPr>
        <p:spPr>
          <a:xfrm>
            <a:off x="0" y="2770632"/>
            <a:ext cx="9144000" cy="347475"/>
          </a:xfrm>
          <a:prstGeom prst="rect">
            <a:avLst/>
          </a:prstGeom>
          <a:solidFill>
            <a:srgbClr val="86EFAC"/>
          </a:solidFill>
          <a:ln w="12700">
            <a:solidFill>
              <a:srgbClr val="86EFAC"/>
            </a:solidFill>
          </a:ln>
        </p:spPr>
        <p:txBody>
          <a:bodyPr lIns="45718" tIns="45718" rIns="45718" bIns="45718"/>
          <a:lstStyle/>
          <a:p>
            <a:pPr/>
          </a:p>
        </p:txBody>
      </p:sp>
      <p:sp>
        <p:nvSpPr>
          <p:cNvPr id="130" name="Text 28"/>
          <p:cNvSpPr txBox="1"/>
          <p:nvPr/>
        </p:nvSpPr>
        <p:spPr>
          <a:xfrm>
            <a:off x="182879" y="2877234"/>
            <a:ext cx="8778242" cy="1342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100">
                <a:solidFill>
                  <a:srgbClr val="166534"/>
                </a:solidFill>
              </a:defRPr>
            </a:lvl1pPr>
          </a:lstStyle>
          <a:p>
            <a:pPr/>
            <a:r>
              <a:t>End-to-End Encryption (E2EE)  (Signal, iMessage) — ciphertext the entire way; even the server only sees scrambled data</a:t>
            </a:r>
          </a:p>
        </p:txBody>
      </p:sp>
      <p:sp>
        <p:nvSpPr>
          <p:cNvPr id="131" name="Shape 29"/>
          <p:cNvSpPr/>
          <p:nvPr/>
        </p:nvSpPr>
        <p:spPr>
          <a:xfrm>
            <a:off x="91439" y="3172966"/>
            <a:ext cx="1261873" cy="274322"/>
          </a:xfrm>
          <a:prstGeom prst="rect">
            <a:avLst/>
          </a:prstGeom>
          <a:solidFill>
            <a:srgbClr val="1E293B"/>
          </a:solidFill>
          <a:ln w="12700">
            <a:solidFill>
              <a:srgbClr val="1E293B"/>
            </a:solidFill>
          </a:ln>
        </p:spPr>
        <p:txBody>
          <a:bodyPr lIns="45718" tIns="45718" rIns="45718" bIns="45718"/>
          <a:lstStyle/>
          <a:p>
            <a:pPr/>
          </a:p>
        </p:txBody>
      </p:sp>
      <p:sp>
        <p:nvSpPr>
          <p:cNvPr id="132" name="Text 30"/>
          <p:cNvSpPr txBox="1"/>
          <p:nvPr/>
        </p:nvSpPr>
        <p:spPr>
          <a:xfrm>
            <a:off x="137159" y="3197273"/>
            <a:ext cx="1170434"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1100">
                <a:solidFill>
                  <a:srgbClr val="FFFFFF"/>
                </a:solidFill>
              </a:defRPr>
            </a:lvl1pPr>
          </a:lstStyle>
          <a:p>
            <a:pPr/>
            <a:r>
              <a:t>Hello!</a:t>
            </a:r>
          </a:p>
        </p:txBody>
      </p:sp>
      <p:sp>
        <p:nvSpPr>
          <p:cNvPr id="133" name="Shape 31"/>
          <p:cNvSpPr/>
          <p:nvPr/>
        </p:nvSpPr>
        <p:spPr>
          <a:xfrm>
            <a:off x="7333488" y="3172966"/>
            <a:ext cx="1261875" cy="274322"/>
          </a:xfrm>
          <a:prstGeom prst="rect">
            <a:avLst/>
          </a:prstGeom>
          <a:solidFill>
            <a:srgbClr val="1E293B"/>
          </a:solidFill>
          <a:ln w="12700">
            <a:solidFill>
              <a:srgbClr val="1E293B"/>
            </a:solidFill>
          </a:ln>
        </p:spPr>
        <p:txBody>
          <a:bodyPr lIns="45718" tIns="45718" rIns="45718" bIns="45718"/>
          <a:lstStyle/>
          <a:p>
            <a:pPr/>
          </a:p>
        </p:txBody>
      </p:sp>
      <p:sp>
        <p:nvSpPr>
          <p:cNvPr id="134" name="Text 32"/>
          <p:cNvSpPr txBox="1"/>
          <p:nvPr/>
        </p:nvSpPr>
        <p:spPr>
          <a:xfrm>
            <a:off x="7379206" y="3197273"/>
            <a:ext cx="1170435" cy="225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1100">
                <a:solidFill>
                  <a:srgbClr val="FFFFFF"/>
                </a:solidFill>
              </a:defRPr>
            </a:lvl1pPr>
          </a:lstStyle>
          <a:p>
            <a:pPr/>
            <a:r>
              <a:t>Hello!</a:t>
            </a:r>
          </a:p>
        </p:txBody>
      </p:sp>
      <p:sp>
        <p:nvSpPr>
          <p:cNvPr id="135" name="Shape 33"/>
          <p:cNvSpPr/>
          <p:nvPr/>
        </p:nvSpPr>
        <p:spPr>
          <a:xfrm>
            <a:off x="425194" y="3511296"/>
            <a:ext cx="594365" cy="594365"/>
          </a:xfrm>
          <a:prstGeom prst="ellipse">
            <a:avLst/>
          </a:prstGeom>
          <a:solidFill>
            <a:srgbClr val="0EA5E9"/>
          </a:solidFill>
          <a:ln w="12700">
            <a:solidFill>
              <a:srgbClr val="0EA5E9"/>
            </a:solidFill>
          </a:ln>
        </p:spPr>
        <p:txBody>
          <a:bodyPr lIns="45718" tIns="45718" rIns="45718" bIns="45718"/>
          <a:lstStyle/>
          <a:p>
            <a:pPr/>
          </a:p>
        </p:txBody>
      </p:sp>
      <p:pic>
        <p:nvPicPr>
          <p:cNvPr id="136" name="Image 6" descr="Image 6"/>
          <p:cNvPicPr>
            <a:picLocks noChangeAspect="1"/>
          </p:cNvPicPr>
          <p:nvPr/>
        </p:nvPicPr>
        <p:blipFill>
          <a:blip r:embed="rId3">
            <a:extLst/>
          </a:blip>
          <a:stretch>
            <a:fillRect/>
          </a:stretch>
        </p:blipFill>
        <p:spPr>
          <a:xfrm>
            <a:off x="530351" y="3611879"/>
            <a:ext cx="384049" cy="384051"/>
          </a:xfrm>
          <a:prstGeom prst="rect">
            <a:avLst/>
          </a:prstGeom>
          <a:ln w="12700">
            <a:miter lim="400000"/>
          </a:ln>
        </p:spPr>
      </p:pic>
      <p:sp>
        <p:nvSpPr>
          <p:cNvPr id="137" name="Text 34"/>
          <p:cNvSpPr txBox="1"/>
          <p:nvPr/>
        </p:nvSpPr>
        <p:spPr>
          <a:xfrm>
            <a:off x="91439" y="4166537"/>
            <a:ext cx="1261873" cy="13426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100">
                <a:solidFill>
                  <a:srgbClr val="1E293B"/>
                </a:solidFill>
              </a:defRPr>
            </a:lvl1pPr>
          </a:lstStyle>
          <a:p>
            <a:pPr/>
            <a:r>
              <a:t>Alice</a:t>
            </a:r>
          </a:p>
        </p:txBody>
      </p:sp>
      <p:sp>
        <p:nvSpPr>
          <p:cNvPr id="138" name="Shape 35"/>
          <p:cNvSpPr/>
          <p:nvPr/>
        </p:nvSpPr>
        <p:spPr>
          <a:xfrm>
            <a:off x="7667242" y="3511296"/>
            <a:ext cx="594365" cy="594365"/>
          </a:xfrm>
          <a:prstGeom prst="ellipse">
            <a:avLst/>
          </a:prstGeom>
          <a:solidFill>
            <a:srgbClr val="0D9488"/>
          </a:solidFill>
          <a:ln w="12700">
            <a:solidFill>
              <a:srgbClr val="0D9488"/>
            </a:solidFill>
          </a:ln>
        </p:spPr>
        <p:txBody>
          <a:bodyPr lIns="45718" tIns="45718" rIns="45718" bIns="45718"/>
          <a:lstStyle/>
          <a:p>
            <a:pPr/>
          </a:p>
        </p:txBody>
      </p:sp>
      <p:pic>
        <p:nvPicPr>
          <p:cNvPr id="139" name="Image 7" descr="Image 7"/>
          <p:cNvPicPr>
            <a:picLocks noChangeAspect="1"/>
          </p:cNvPicPr>
          <p:nvPr/>
        </p:nvPicPr>
        <p:blipFill>
          <a:blip r:embed="rId3">
            <a:extLst/>
          </a:blip>
          <a:stretch>
            <a:fillRect/>
          </a:stretch>
        </p:blipFill>
        <p:spPr>
          <a:xfrm>
            <a:off x="7772400" y="3611879"/>
            <a:ext cx="384048" cy="384051"/>
          </a:xfrm>
          <a:prstGeom prst="rect">
            <a:avLst/>
          </a:prstGeom>
          <a:ln w="12700">
            <a:miter lim="400000"/>
          </a:ln>
        </p:spPr>
      </p:pic>
      <p:sp>
        <p:nvSpPr>
          <p:cNvPr id="140" name="Text 36"/>
          <p:cNvSpPr txBox="1"/>
          <p:nvPr/>
        </p:nvSpPr>
        <p:spPr>
          <a:xfrm>
            <a:off x="7333488" y="4166537"/>
            <a:ext cx="1261875" cy="13426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100">
                <a:solidFill>
                  <a:srgbClr val="1E293B"/>
                </a:solidFill>
              </a:defRPr>
            </a:lvl1pPr>
          </a:lstStyle>
          <a:p>
            <a:pPr/>
            <a:r>
              <a:t>Bob</a:t>
            </a:r>
          </a:p>
        </p:txBody>
      </p:sp>
      <p:sp>
        <p:nvSpPr>
          <p:cNvPr id="141" name="Text 37"/>
          <p:cNvSpPr txBox="1"/>
          <p:nvPr/>
        </p:nvSpPr>
        <p:spPr>
          <a:xfrm>
            <a:off x="1399032" y="3512818"/>
            <a:ext cx="1481331"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000">
                <a:solidFill>
                  <a:srgbClr val="16A34A"/>
                </a:solidFill>
                <a:latin typeface="Consolas"/>
                <a:ea typeface="Consolas"/>
                <a:cs typeface="Consolas"/>
                <a:sym typeface="Consolas"/>
              </a:defRPr>
            </a:lvl1pPr>
          </a:lstStyle>
          <a:p>
            <a:pPr/>
            <a:r>
              <a:t>Xj3#mL9...</a:t>
            </a:r>
          </a:p>
        </p:txBody>
      </p:sp>
      <p:sp>
        <p:nvSpPr>
          <p:cNvPr id="142" name="Shape 38"/>
          <p:cNvSpPr/>
          <p:nvPr/>
        </p:nvSpPr>
        <p:spPr>
          <a:xfrm>
            <a:off x="1399032" y="3744467"/>
            <a:ext cx="1481331" cy="128019"/>
          </a:xfrm>
          <a:prstGeom prst="rect">
            <a:avLst/>
          </a:prstGeom>
          <a:solidFill>
            <a:srgbClr val="16A34A"/>
          </a:solidFill>
          <a:ln w="12700">
            <a:solidFill>
              <a:srgbClr val="16A34A"/>
            </a:solidFill>
          </a:ln>
        </p:spPr>
        <p:txBody>
          <a:bodyPr lIns="45718" tIns="45718" rIns="45718" bIns="45718"/>
          <a:lstStyle/>
          <a:p>
            <a:pPr/>
          </a:p>
        </p:txBody>
      </p:sp>
      <p:sp>
        <p:nvSpPr>
          <p:cNvPr id="143" name="Shape 39"/>
          <p:cNvSpPr/>
          <p:nvPr/>
        </p:nvSpPr>
        <p:spPr>
          <a:xfrm>
            <a:off x="2002533" y="3909059"/>
            <a:ext cx="274325" cy="274325"/>
          </a:xfrm>
          <a:prstGeom prst="ellipse">
            <a:avLst/>
          </a:prstGeom>
          <a:solidFill>
            <a:srgbClr val="16A34A"/>
          </a:solidFill>
          <a:ln w="12700">
            <a:solidFill>
              <a:srgbClr val="16A34A"/>
            </a:solidFill>
          </a:ln>
        </p:spPr>
        <p:txBody>
          <a:bodyPr lIns="45718" tIns="45718" rIns="45718" bIns="45718"/>
          <a:lstStyle/>
          <a:p>
            <a:pPr/>
          </a:p>
        </p:txBody>
      </p:sp>
      <p:pic>
        <p:nvPicPr>
          <p:cNvPr id="144" name="Image 8" descr="Image 8"/>
          <p:cNvPicPr>
            <a:picLocks noChangeAspect="1"/>
          </p:cNvPicPr>
          <p:nvPr/>
        </p:nvPicPr>
        <p:blipFill>
          <a:blip r:embed="rId2">
            <a:extLst/>
          </a:blip>
          <a:stretch>
            <a:fillRect/>
          </a:stretch>
        </p:blipFill>
        <p:spPr>
          <a:xfrm>
            <a:off x="2039111" y="3945635"/>
            <a:ext cx="201169" cy="201171"/>
          </a:xfrm>
          <a:prstGeom prst="rect">
            <a:avLst/>
          </a:prstGeom>
          <a:ln w="12700">
            <a:miter lim="400000"/>
          </a:ln>
        </p:spPr>
      </p:pic>
      <p:sp>
        <p:nvSpPr>
          <p:cNvPr id="145" name="Text 40"/>
          <p:cNvSpPr txBox="1"/>
          <p:nvPr/>
        </p:nvSpPr>
        <p:spPr>
          <a:xfrm>
            <a:off x="5806440" y="3512818"/>
            <a:ext cx="1481331"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000">
                <a:solidFill>
                  <a:srgbClr val="16A34A"/>
                </a:solidFill>
                <a:latin typeface="Consolas"/>
                <a:ea typeface="Consolas"/>
                <a:cs typeface="Consolas"/>
                <a:sym typeface="Consolas"/>
              </a:defRPr>
            </a:lvl1pPr>
          </a:lstStyle>
          <a:p>
            <a:pPr/>
            <a:r>
              <a:t>Xj3#mL9...</a:t>
            </a:r>
          </a:p>
        </p:txBody>
      </p:sp>
      <p:sp>
        <p:nvSpPr>
          <p:cNvPr id="146" name="Shape 41"/>
          <p:cNvSpPr/>
          <p:nvPr/>
        </p:nvSpPr>
        <p:spPr>
          <a:xfrm>
            <a:off x="5806440" y="3744467"/>
            <a:ext cx="1481331" cy="128019"/>
          </a:xfrm>
          <a:prstGeom prst="rect">
            <a:avLst/>
          </a:prstGeom>
          <a:solidFill>
            <a:srgbClr val="16A34A"/>
          </a:solidFill>
          <a:ln w="12700">
            <a:solidFill>
              <a:srgbClr val="16A34A"/>
            </a:solidFill>
          </a:ln>
        </p:spPr>
        <p:txBody>
          <a:bodyPr lIns="45718" tIns="45718" rIns="45718" bIns="45718"/>
          <a:lstStyle/>
          <a:p>
            <a:pPr/>
          </a:p>
        </p:txBody>
      </p:sp>
      <p:sp>
        <p:nvSpPr>
          <p:cNvPr id="147" name="Shape 42"/>
          <p:cNvSpPr/>
          <p:nvPr/>
        </p:nvSpPr>
        <p:spPr>
          <a:xfrm>
            <a:off x="6409944" y="3909059"/>
            <a:ext cx="274325" cy="274325"/>
          </a:xfrm>
          <a:prstGeom prst="ellipse">
            <a:avLst/>
          </a:prstGeom>
          <a:solidFill>
            <a:srgbClr val="16A34A"/>
          </a:solidFill>
          <a:ln w="12700">
            <a:solidFill>
              <a:srgbClr val="16A34A"/>
            </a:solidFill>
          </a:ln>
        </p:spPr>
        <p:txBody>
          <a:bodyPr lIns="45718" tIns="45718" rIns="45718" bIns="45718"/>
          <a:lstStyle/>
          <a:p>
            <a:pPr/>
          </a:p>
        </p:txBody>
      </p:sp>
      <p:pic>
        <p:nvPicPr>
          <p:cNvPr id="148" name="Image 9" descr="Image 9"/>
          <p:cNvPicPr>
            <a:picLocks noChangeAspect="1"/>
          </p:cNvPicPr>
          <p:nvPr/>
        </p:nvPicPr>
        <p:blipFill>
          <a:blip r:embed="rId2">
            <a:extLst/>
          </a:blip>
          <a:stretch>
            <a:fillRect/>
          </a:stretch>
        </p:blipFill>
        <p:spPr>
          <a:xfrm>
            <a:off x="6446520" y="3945635"/>
            <a:ext cx="201171" cy="201171"/>
          </a:xfrm>
          <a:prstGeom prst="rect">
            <a:avLst/>
          </a:prstGeom>
          <a:ln w="12700">
            <a:miter lim="400000"/>
          </a:ln>
        </p:spPr>
      </p:pic>
      <p:sp>
        <p:nvSpPr>
          <p:cNvPr id="149" name="Shape 43"/>
          <p:cNvSpPr/>
          <p:nvPr/>
        </p:nvSpPr>
        <p:spPr>
          <a:xfrm>
            <a:off x="2926077" y="3163822"/>
            <a:ext cx="2834645" cy="1325882"/>
          </a:xfrm>
          <a:prstGeom prst="rect">
            <a:avLst/>
          </a:prstGeom>
          <a:solidFill>
            <a:srgbClr val="F0FDF4"/>
          </a:solidFill>
          <a:ln w="25400">
            <a:solidFill>
              <a:srgbClr val="16A34A"/>
            </a:solidFill>
          </a:ln>
        </p:spPr>
        <p:txBody>
          <a:bodyPr lIns="45718" tIns="45718" rIns="45718" bIns="45718"/>
          <a:lstStyle/>
          <a:p>
            <a:pPr/>
          </a:p>
        </p:txBody>
      </p:sp>
      <p:sp>
        <p:nvSpPr>
          <p:cNvPr id="150" name="Shape 44"/>
          <p:cNvSpPr/>
          <p:nvPr/>
        </p:nvSpPr>
        <p:spPr>
          <a:xfrm>
            <a:off x="4160520" y="3218688"/>
            <a:ext cx="365765" cy="365765"/>
          </a:xfrm>
          <a:prstGeom prst="ellipse">
            <a:avLst/>
          </a:prstGeom>
          <a:solidFill>
            <a:srgbClr val="16A34A"/>
          </a:solidFill>
          <a:ln w="12700">
            <a:solidFill>
              <a:srgbClr val="16A34A"/>
            </a:solidFill>
          </a:ln>
        </p:spPr>
        <p:txBody>
          <a:bodyPr lIns="45718" tIns="45718" rIns="45718" bIns="45718"/>
          <a:lstStyle/>
          <a:p>
            <a:pPr/>
          </a:p>
        </p:txBody>
      </p:sp>
      <p:pic>
        <p:nvPicPr>
          <p:cNvPr id="151" name="Image 10" descr="Image 10"/>
          <p:cNvPicPr>
            <a:picLocks noChangeAspect="1"/>
          </p:cNvPicPr>
          <p:nvPr/>
        </p:nvPicPr>
        <p:blipFill>
          <a:blip r:embed="rId4">
            <a:extLst/>
          </a:blip>
          <a:stretch>
            <a:fillRect/>
          </a:stretch>
        </p:blipFill>
        <p:spPr>
          <a:xfrm>
            <a:off x="4206240" y="3264408"/>
            <a:ext cx="274323" cy="274323"/>
          </a:xfrm>
          <a:prstGeom prst="rect">
            <a:avLst/>
          </a:prstGeom>
          <a:ln w="12700">
            <a:miter lim="400000"/>
          </a:ln>
        </p:spPr>
      </p:pic>
      <p:sp>
        <p:nvSpPr>
          <p:cNvPr id="152" name="Text 45"/>
          <p:cNvSpPr txBox="1"/>
          <p:nvPr/>
        </p:nvSpPr>
        <p:spPr>
          <a:xfrm>
            <a:off x="2926077" y="3594097"/>
            <a:ext cx="28346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900">
                <a:solidFill>
                  <a:srgbClr val="16A34A"/>
                </a:solidFill>
              </a:defRPr>
            </a:lvl1pPr>
          </a:lstStyle>
          <a:p>
            <a:pPr/>
            <a:r>
              <a:t>SERVER</a:t>
            </a:r>
          </a:p>
        </p:txBody>
      </p:sp>
      <p:sp>
        <p:nvSpPr>
          <p:cNvPr id="153" name="Text 46"/>
          <p:cNvSpPr txBox="1"/>
          <p:nvPr/>
        </p:nvSpPr>
        <p:spPr>
          <a:xfrm>
            <a:off x="3017520" y="3824947"/>
            <a:ext cx="2651763" cy="1499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100">
                <a:solidFill>
                  <a:srgbClr val="16A34A"/>
                </a:solidFill>
              </a:defRPr>
            </a:lvl1pPr>
          </a:lstStyle>
          <a:p>
            <a:pPr/>
            <a:r>
              <a:t>✔  Cannot read — only sees:</a:t>
            </a:r>
          </a:p>
        </p:txBody>
      </p:sp>
      <p:sp>
        <p:nvSpPr>
          <p:cNvPr id="154" name="Text 47"/>
          <p:cNvSpPr txBox="1"/>
          <p:nvPr/>
        </p:nvSpPr>
        <p:spPr>
          <a:xfrm>
            <a:off x="3017520" y="4086350"/>
            <a:ext cx="2651763"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300">
                <a:solidFill>
                  <a:srgbClr val="16A34A"/>
                </a:solidFill>
                <a:latin typeface="Consolas"/>
                <a:ea typeface="Consolas"/>
                <a:cs typeface="Consolas"/>
                <a:sym typeface="Consolas"/>
              </a:defRPr>
            </a:lvl1pPr>
          </a:lstStyle>
          <a:p>
            <a:pPr/>
            <a:r>
              <a:t>Xj3#mL9...</a:t>
            </a:r>
          </a:p>
        </p:txBody>
      </p:sp>
      <p:sp>
        <p:nvSpPr>
          <p:cNvPr id="155" name="Shape 48"/>
          <p:cNvSpPr/>
          <p:nvPr/>
        </p:nvSpPr>
        <p:spPr>
          <a:xfrm>
            <a:off x="0" y="4535423"/>
            <a:ext cx="9144000" cy="608079"/>
          </a:xfrm>
          <a:prstGeom prst="rect">
            <a:avLst/>
          </a:prstGeom>
          <a:solidFill>
            <a:srgbClr val="E0F2FE"/>
          </a:solidFill>
          <a:ln w="12700">
            <a:solidFill>
              <a:srgbClr val="BAE6FD"/>
            </a:solidFill>
          </a:ln>
        </p:spPr>
        <p:txBody>
          <a:bodyPr lIns="45718" tIns="45718" rIns="45718" bIns="45718"/>
          <a:lstStyle/>
          <a:p>
            <a:pPr/>
          </a:p>
        </p:txBody>
      </p:sp>
      <p:sp>
        <p:nvSpPr>
          <p:cNvPr id="156" name="Text 49"/>
          <p:cNvSpPr txBox="1"/>
          <p:nvPr/>
        </p:nvSpPr>
        <p:spPr>
          <a:xfrm>
            <a:off x="457199" y="4733597"/>
            <a:ext cx="8229601" cy="2483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i="1" sz="1200">
                <a:solidFill>
                  <a:srgbClr val="0369A1"/>
                </a:solidFill>
              </a:defRPr>
            </a:lvl1pPr>
          </a:lstStyle>
          <a:p>
            <a:pPr/>
            <a:r>
              <a:t>With E2EE, even the app company's own servers cannot read your messages — only you and your recipient can.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158" name="thereisnocloud.jpeg" descr="thereisnocloud.jpeg"/>
          <p:cNvPicPr>
            <a:picLocks noChangeAspect="1"/>
          </p:cNvPicPr>
          <p:nvPr/>
        </p:nvPicPr>
        <p:blipFill>
          <a:blip r:embed="rId2">
            <a:extLst/>
          </a:blip>
          <a:stretch>
            <a:fillRect/>
          </a:stretch>
        </p:blipFill>
        <p:spPr>
          <a:xfrm>
            <a:off x="698500" y="298450"/>
            <a:ext cx="7747000" cy="4546600"/>
          </a:xfrm>
          <a:prstGeom prst="rect">
            <a:avLst/>
          </a:prstGeom>
          <a:ln w="12700">
            <a:miter lim="400000"/>
          </a:ln>
        </p:spPr>
      </p:pic>
      <p:pic>
        <p:nvPicPr>
          <p:cNvPr id="159" name="serverroom.jpg" descr="serverroom.jpg"/>
          <p:cNvPicPr>
            <a:picLocks noChangeAspect="1"/>
          </p:cNvPicPr>
          <p:nvPr/>
        </p:nvPicPr>
        <p:blipFill>
          <a:blip r:embed="rId3">
            <a:extLst/>
          </a:blip>
          <a:stretch>
            <a:fillRect/>
          </a:stretch>
        </p:blipFill>
        <p:spPr>
          <a:xfrm>
            <a:off x="981536" y="751490"/>
            <a:ext cx="7180928" cy="299205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pic>
        <p:nvPicPr>
          <p:cNvPr id="161" name="pasted-movie.png" descr="pasted-movie.png"/>
          <p:cNvPicPr>
            <a:picLocks noChangeAspect="1"/>
          </p:cNvPicPr>
          <p:nvPr/>
        </p:nvPicPr>
        <p:blipFill>
          <a:blip r:embed="rId2">
            <a:extLst/>
          </a:blip>
          <a:stretch>
            <a:fillRect/>
          </a:stretch>
        </p:blipFill>
        <p:spPr>
          <a:xfrm>
            <a:off x="6858464" y="1038923"/>
            <a:ext cx="2183187" cy="4041949"/>
          </a:xfrm>
          <a:prstGeom prst="rect">
            <a:avLst/>
          </a:prstGeom>
          <a:ln w="12700">
            <a:miter lim="400000"/>
          </a:ln>
        </p:spPr>
      </p:pic>
      <p:pic>
        <p:nvPicPr>
          <p:cNvPr id="162" name="pasted-movie.png" descr="pasted-movie.png"/>
          <p:cNvPicPr>
            <a:picLocks noChangeAspect="1"/>
          </p:cNvPicPr>
          <p:nvPr/>
        </p:nvPicPr>
        <p:blipFill>
          <a:blip r:embed="rId3">
            <a:extLst/>
          </a:blip>
          <a:stretch>
            <a:fillRect/>
          </a:stretch>
        </p:blipFill>
        <p:spPr>
          <a:xfrm>
            <a:off x="125842" y="1212116"/>
            <a:ext cx="2239737" cy="3922439"/>
          </a:xfrm>
          <a:prstGeom prst="rect">
            <a:avLst/>
          </a:prstGeom>
          <a:ln w="12700">
            <a:miter lim="400000"/>
          </a:ln>
        </p:spPr>
      </p:pic>
      <p:sp>
        <p:nvSpPr>
          <p:cNvPr id="163" name="Threat Modeling"/>
          <p:cNvSpPr txBox="1"/>
          <p:nvPr/>
        </p:nvSpPr>
        <p:spPr>
          <a:xfrm>
            <a:off x="2756006" y="323506"/>
            <a:ext cx="3783113" cy="63131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4300">
                <a:solidFill>
                  <a:srgbClr val="FFFFFF"/>
                </a:solidFill>
              </a:defRPr>
            </a:lvl1pPr>
          </a:lstStyle>
          <a:p>
            <a:pPr/>
            <a:r>
              <a:t>Threat Modeling</a:t>
            </a:r>
          </a:p>
        </p:txBody>
      </p:sp>
      <p:sp>
        <p:nvSpPr>
          <p:cNvPr id="164" name="Who is out to get us?"/>
          <p:cNvSpPr txBox="1"/>
          <p:nvPr/>
        </p:nvSpPr>
        <p:spPr>
          <a:xfrm>
            <a:off x="3433379" y="1243926"/>
            <a:ext cx="2070789" cy="3330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FFFF"/>
                </a:solidFill>
              </a:defRPr>
            </a:lvl1pPr>
          </a:lstStyle>
          <a:p>
            <a:pPr/>
            <a:r>
              <a:t>Who is out to get us?</a:t>
            </a:r>
          </a:p>
        </p:txBody>
      </p:sp>
      <p:sp>
        <p:nvSpPr>
          <p:cNvPr id="165" name="Shape 0"/>
          <p:cNvSpPr/>
          <p:nvPr/>
        </p:nvSpPr>
        <p:spPr>
          <a:xfrm>
            <a:off x="-2" y="0"/>
            <a:ext cx="73156" cy="5143500"/>
          </a:xfrm>
          <a:prstGeom prst="rect">
            <a:avLst/>
          </a:prstGeom>
          <a:solidFill>
            <a:srgbClr val="2BAE8C"/>
          </a:solidFill>
          <a:ln w="12700">
            <a:solidFill>
              <a:srgbClr val="2BAE8C"/>
            </a:solidFill>
          </a:ln>
        </p:spPr>
        <p:txBody>
          <a:bodyPr lIns="45718" tIns="45718" rIns="45718" bIns="45718"/>
          <a:lstStyle/>
          <a:p>
            <a:pPr/>
          </a:p>
        </p:txBody>
      </p:sp>
      <p:sp>
        <p:nvSpPr>
          <p:cNvPr id="166" name="Text 1"/>
          <p:cNvSpPr txBox="1"/>
          <p:nvPr/>
        </p:nvSpPr>
        <p:spPr>
          <a:xfrm>
            <a:off x="203332" y="77354"/>
            <a:ext cx="8138160"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pc="400" sz="1300">
                <a:solidFill>
                  <a:srgbClr val="2BAE8C"/>
                </a:solidFill>
              </a:defRPr>
            </a:lvl1pPr>
          </a:lstStyle>
          <a:p>
            <a:pPr/>
            <a:r>
              <a:t>MODULE 1 OF 12</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2A4A"/>
        </a:solidFill>
      </p:bgPr>
    </p:bg>
    <p:spTree>
      <p:nvGrpSpPr>
        <p:cNvPr id="1" name=""/>
        <p:cNvGrpSpPr/>
        <p:nvPr/>
      </p:nvGrpSpPr>
      <p:grpSpPr>
        <a:xfrm>
          <a:off x="0" y="0"/>
          <a:ext cx="0" cy="0"/>
          <a:chOff x="0" y="0"/>
          <a:chExt cx="0" cy="0"/>
        </a:xfrm>
      </p:grpSpPr>
      <p:sp>
        <p:nvSpPr>
          <p:cNvPr id="168" name="Threat Modeling…"/>
          <p:cNvSpPr txBox="1"/>
          <p:nvPr/>
        </p:nvSpPr>
        <p:spPr>
          <a:xfrm>
            <a:off x="2756006" y="323506"/>
            <a:ext cx="3783113" cy="9934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300">
                <a:solidFill>
                  <a:srgbClr val="FFFFFF"/>
                </a:solidFill>
              </a:defRPr>
            </a:pPr>
            <a:r>
              <a:t>Threat Modeling</a:t>
            </a:r>
          </a:p>
          <a:p>
            <a:pPr algn="ctr">
              <a:defRPr>
                <a:solidFill>
                  <a:srgbClr val="FFFFFF"/>
                </a:solidFill>
              </a:defRPr>
            </a:pPr>
            <a:r>
              <a:t>Adversaries</a:t>
            </a:r>
          </a:p>
        </p:txBody>
      </p:sp>
      <p:sp>
        <p:nvSpPr>
          <p:cNvPr id="169" name="Governments (foreign &amp; domestic)…"/>
          <p:cNvSpPr txBox="1"/>
          <p:nvPr/>
        </p:nvSpPr>
        <p:spPr>
          <a:xfrm>
            <a:off x="2019262" y="1636503"/>
            <a:ext cx="5105468" cy="336855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180471" indent="-180471">
              <a:buSzPct val="100000"/>
              <a:buChar char="•"/>
              <a:defRPr sz="2700">
                <a:solidFill>
                  <a:srgbClr val="FFFFFF"/>
                </a:solidFill>
              </a:defRPr>
            </a:pPr>
            <a:r>
              <a:t>Governments (foreign &amp; domestic)</a:t>
            </a:r>
          </a:p>
          <a:p>
            <a:pPr marL="180471" indent="-180471">
              <a:buSzPct val="100000"/>
              <a:buChar char="•"/>
              <a:defRPr sz="2700">
                <a:solidFill>
                  <a:srgbClr val="FFFFFF"/>
                </a:solidFill>
              </a:defRPr>
            </a:pPr>
            <a:r>
              <a:t>Surveillance Capitalism</a:t>
            </a:r>
          </a:p>
          <a:p>
            <a:pPr lvl="1" marL="561471" indent="-180472">
              <a:buSzPct val="100000"/>
              <a:buChar char="•"/>
              <a:defRPr sz="2700">
                <a:solidFill>
                  <a:srgbClr val="FFFFFF"/>
                </a:solidFill>
              </a:defRPr>
            </a:pPr>
            <a:r>
              <a:t>Advertisers</a:t>
            </a:r>
          </a:p>
          <a:p>
            <a:pPr lvl="1" marL="561471" indent="-180472">
              <a:buSzPct val="100000"/>
              <a:buChar char="•"/>
              <a:defRPr sz="2700">
                <a:solidFill>
                  <a:srgbClr val="FFFFFF"/>
                </a:solidFill>
              </a:defRPr>
            </a:pPr>
            <a:r>
              <a:t>Data Brokers</a:t>
            </a:r>
          </a:p>
          <a:p>
            <a:pPr marL="180471" indent="-180471">
              <a:buSzPct val="100000"/>
              <a:buChar char="•"/>
              <a:defRPr sz="2700">
                <a:solidFill>
                  <a:srgbClr val="FFFFFF"/>
                </a:solidFill>
              </a:defRPr>
            </a:pPr>
            <a:r>
              <a:t>Criminals</a:t>
            </a:r>
          </a:p>
          <a:p>
            <a:pPr lvl="1" marL="561471" indent="-180472">
              <a:buSzPct val="100000"/>
              <a:buChar char="•"/>
              <a:defRPr sz="2700">
                <a:solidFill>
                  <a:srgbClr val="FFFFFF"/>
                </a:solidFill>
              </a:defRPr>
            </a:pPr>
            <a:r>
              <a:t>Credit card theft, ransomware</a:t>
            </a:r>
          </a:p>
          <a:p>
            <a:pPr marL="180471" indent="-180471">
              <a:buSzPct val="100000"/>
              <a:buChar char="•"/>
              <a:defRPr sz="2700">
                <a:solidFill>
                  <a:srgbClr val="FFFFFF"/>
                </a:solidFill>
              </a:defRPr>
            </a:pPr>
            <a:r>
              <a:t>Corporate Espionage</a:t>
            </a:r>
          </a:p>
          <a:p>
            <a:pPr marL="180471" indent="-180471">
              <a:buSzPct val="100000"/>
              <a:buChar char="•"/>
              <a:defRPr sz="2700">
                <a:solidFill>
                  <a:srgbClr val="FFFFFF"/>
                </a:solidFill>
              </a:defRPr>
            </a:pPr>
            <a:r>
              <a:t>Abusers, Stalkers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